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Fira Sans Extra Condense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kongroo"/>
  <p:cmAuthor clrIdx="1" id="1" initials="" lastIdx="10" name="Kristine Velasc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C3CFD6-56C4-4279-A178-C81A76F1ABB8}">
  <a:tblStyle styleId="{58C3CFD6-56C4-4279-A178-C81A76F1AB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-bold.fntdata"/><Relationship Id="rId41" Type="http://schemas.openxmlformats.org/officeDocument/2006/relationships/font" Target="fonts/FiraSansExtraCondensed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ExtraCondensed-boldItalic.fntdata"/><Relationship Id="rId21" Type="http://schemas.openxmlformats.org/officeDocument/2006/relationships/slide" Target="slides/slide15.xml"/><Relationship Id="rId43" Type="http://schemas.openxmlformats.org/officeDocument/2006/relationships/font" Target="fonts/FiraSansExtraCondensed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FiraSansExtraCondensedMedium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italic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9T16:54:23.989">
    <p:pos x="6000" y="0"/>
    <p:text>try to make the graphs bigger,  lesser text and highlight key points thru change of colour of words to improve readability!</p:text>
  </p:cm>
  <p:cm authorId="1" idx="1" dt="2025-12-09T16:54:23.989">
    <p:pos x="6000" y="0"/>
    <p:text>i think looks good already - graph quite big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09T15:32:41.281">
    <p:pos x="6000" y="0"/>
    <p:text>try to make the graphs bigger and maybe highlight points in text thru changing font color to improve readability!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9T17:00:45.986">
    <p:pos x="6000" y="0"/>
    <p:text>try to make the graphs bigger and thru changing font color to highlight key points to improve readability!</p:text>
  </p:cm>
  <p:cm authorId="1" idx="2" dt="2025-12-09T17:00:45.986">
    <p:pos x="6000" y="0"/>
    <p:text>- i think on the screen the graph is big enough - need both images to present (later if graph too big the annual inflation is too small)
- i agree that there should be some underline or colour to highlight key points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5-12-09T17:08:39.343">
    <p:pos x="144" y="2302"/>
    <p:text>looks very lengthy - i suggest you either split into 2 slides but same amount of points or you shorten the existing points (using arrows -&gt; etc.)</p:text>
  </p:cm>
  <p:cm authorId="0" idx="4" dt="2025-12-09T15:33:16.764">
    <p:pos x="6000" y="0"/>
    <p:text>try to make the graphs bigger and thru changing font color to highlight key points to improve readability!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9T17:05:40.895">
    <p:pos x="6000" y="0"/>
    <p:text>ry to make the graphs bigger and thru changing font color to highlight key points to improve readability!</p:text>
  </p:cm>
  <p:cm authorId="1" idx="4" dt="2025-12-09T17:05:40.895">
    <p:pos x="6000" y="0"/>
    <p:text>i think graph size is good no need to be bigger - agree that there should be some bolded key words or colours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2-09T17:51:58.124">
    <p:pos x="6000" y="0"/>
    <p:text>try to make the graphs bigger, and  thru changing font color to highlight key points to improve readability!</p:text>
  </p:cm>
  <p:cm authorId="1" idx="5" dt="2025-12-09T17:51:58.124">
    <p:pos x="6000" y="0"/>
    <p:text>- made graphs bigger
- added bold words and colour (key words)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2-09T18:00:53.487">
    <p:pos x="6000" y="0"/>
    <p:text>try to make the graphs bigger and thru changing font color to highlight key points to improve readability!</p:text>
  </p:cm>
  <p:cm authorId="1" idx="6" dt="2025-12-09T18:00:53.487">
    <p:pos x="6000" y="0"/>
    <p:text>- made graphs bigger
- added bold words and colour (key words)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12-09T18:08:47.902">
    <p:pos x="6000" y="0"/>
    <p:text>try to make the graphs bigger and thru changing font color to highlight key points to improve readability!</p:text>
  </p:cm>
  <p:cm authorId="1" idx="7" dt="2025-12-09T18:08:30.757">
    <p:pos x="6000" y="0"/>
    <p:text>_Marked as resolved_
- made graphs bigger
- added bold words and colour (key words</p:text>
  </p:cm>
  <p:cm authorId="1" idx="8" dt="2025-12-09T18:08:47.902">
    <p:pos x="6000" y="0"/>
    <p:text>_Re-opened_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9" dt="2025-12-10T08:24:17.090">
    <p:pos x="111" y="539"/>
    <p:text>dont add ref here add in ref slide at the end</p:text>
  </p:cm>
  <p:cm authorId="0" idx="9" dt="2025-12-08T14:19:07.826">
    <p:pos x="111" y="539"/>
    <p:text>Done</p:text>
  </p:cm>
  <p:cm authorId="1" idx="10" dt="2025-12-09T17:46:35.155">
    <p:pos x="111" y="539"/>
    <p:text>is there no link?</p:text>
  </p:cm>
  <p:cm authorId="0" idx="10" dt="2025-12-10T08:24:17.090">
    <p:pos x="111" y="539"/>
    <p:text>okay added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c4bd8d3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c4bd8d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e655421d4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ae655421d4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e655421d4_1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ae655421d4_1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d44b1506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d44b1506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e4f349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e4f349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e655421d4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e655421d4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ae655421d4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ae655421d4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ae655421d4_1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ae655421d4_1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ae655421d4_1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ae655421d4_1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ee93c9b6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aee93c9b6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ae655421d4_1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ae655421d4_1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40f8fd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40f8fd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aee93c9b6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aee93c9b6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ae655421d4_1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ae655421d4_1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ae4f349a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ae4f349a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ae4f349a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ae4f349a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ae4f349a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ae4f349a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ab77e629e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ab77e629e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d44b150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d44b150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d44b150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d44b150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ae482d07f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ae482d07f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e482d0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e482d0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e482d07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e482d07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e482d07f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e482d07f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badc59791_2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badc59791_2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e655421d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e655421d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704691" y="1476452"/>
            <a:ext cx="2723700" cy="12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704585" y="2713552"/>
            <a:ext cx="27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985575" y="1492063"/>
            <a:ext cx="2484300" cy="8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971000" y="2449313"/>
            <a:ext cx="25134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73375" y="1645813"/>
            <a:ext cx="2484300" cy="8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58800" y="2603072"/>
            <a:ext cx="25134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EA4335"/>
          </p15:clr>
        </p15:guide>
        <p15:guide id="2" orient="horz" pos="415">
          <p15:clr>
            <a:srgbClr val="EA4335"/>
          </p15:clr>
        </p15:guide>
        <p15:guide id="3" pos="5345">
          <p15:clr>
            <a:srgbClr val="EA4335"/>
          </p15:clr>
        </p15:guide>
        <p15:guide id="4" orient="horz" pos="28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5.xml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6.xml"/><Relationship Id="rId4" Type="http://schemas.openxmlformats.org/officeDocument/2006/relationships/image" Target="../media/image27.png"/><Relationship Id="rId5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7.xml"/><Relationship Id="rId4" Type="http://schemas.openxmlformats.org/officeDocument/2006/relationships/image" Target="../media/image20.jp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8.xml"/><Relationship Id="rId4" Type="http://schemas.openxmlformats.org/officeDocument/2006/relationships/image" Target="../media/image20.jp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9.xml"/><Relationship Id="rId4" Type="http://schemas.openxmlformats.org/officeDocument/2006/relationships/hyperlink" Target="https://www.hdb.gov.sg/about-us/news-and-publications/press-releases/october-2025-bto-sales-exercise" TargetMode="External"/><Relationship Id="rId5" Type="http://schemas.openxmlformats.org/officeDocument/2006/relationships/hyperlink" Target="https://realestateasia.com/residential/news/singapore-hdb-resale-prices-rise-4-in-2025" TargetMode="External"/><Relationship Id="rId6" Type="http://schemas.openxmlformats.org/officeDocument/2006/relationships/hyperlink" Target="https://www.todayonline.com/singapore/hdb-bto-development-cost-breakdown-2065221" TargetMode="External"/><Relationship Id="rId7" Type="http://schemas.openxmlformats.org/officeDocument/2006/relationships/hyperlink" Target="https://www.hdb.gov.sg/about-us/research-and-innovation/construction-productivity/standardisation-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 rot="-900191">
            <a:off x="-834583" y="1353506"/>
            <a:ext cx="6109566" cy="610956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5390425" y="477597"/>
            <a:ext cx="3362400" cy="17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Group 5 DAA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(HDB)</a:t>
            </a:r>
            <a:endParaRPr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5761515" y="2233650"/>
            <a:ext cx="2723700" cy="20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Members: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Hezhan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Tommy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Nancy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Ryan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Shafiq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Kristine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 flipH="1">
            <a:off x="-9280" y="-4191038"/>
            <a:ext cx="1495763" cy="8207149"/>
            <a:chOff x="7139615" y="1617320"/>
            <a:chExt cx="429163" cy="2354790"/>
          </a:xfrm>
        </p:grpSpPr>
        <p:sp>
          <p:nvSpPr>
            <p:cNvPr id="66" name="Google Shape;66;p15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5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 flipH="1">
            <a:off x="1017864" y="98962"/>
            <a:ext cx="1494619" cy="4508206"/>
            <a:chOff x="6845236" y="2848204"/>
            <a:chExt cx="428835" cy="1293491"/>
          </a:xfrm>
        </p:grpSpPr>
        <p:grpSp>
          <p:nvGrpSpPr>
            <p:cNvPr id="116" name="Google Shape;116;p15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" name="Google Shape;124;p15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25" name="Google Shape;125;p15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 flipH="1">
            <a:off x="2011476" y="1310029"/>
            <a:ext cx="1495763" cy="3876530"/>
            <a:chOff x="6559821" y="3195683"/>
            <a:chExt cx="429163" cy="1112251"/>
          </a:xfrm>
        </p:grpSpPr>
        <p:sp>
          <p:nvSpPr>
            <p:cNvPr id="128" name="Google Shape;128;p15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flipH="1">
            <a:off x="2981959" y="2424148"/>
            <a:ext cx="1495729" cy="3323473"/>
            <a:chOff x="6281380" y="3515345"/>
            <a:chExt cx="429153" cy="953569"/>
          </a:xfrm>
        </p:grpSpPr>
        <p:sp>
          <p:nvSpPr>
            <p:cNvPr id="146" name="Google Shape;146;p15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5"/>
          <p:cNvGrpSpPr/>
          <p:nvPr/>
        </p:nvGrpSpPr>
        <p:grpSpPr>
          <a:xfrm flipH="1">
            <a:off x="4011426" y="3564684"/>
            <a:ext cx="1495729" cy="2777424"/>
            <a:chOff x="5986006" y="3842587"/>
            <a:chExt cx="429153" cy="796897"/>
          </a:xfrm>
        </p:grpSpPr>
        <p:sp>
          <p:nvSpPr>
            <p:cNvPr id="191" name="Google Shape;191;p15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4"/>
          <p:cNvSpPr txBox="1"/>
          <p:nvPr>
            <p:ph type="title"/>
          </p:nvPr>
        </p:nvSpPr>
        <p:spPr>
          <a:xfrm>
            <a:off x="3322800" y="177600"/>
            <a:ext cx="2498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Geographic Inequality</a:t>
            </a:r>
            <a:endParaRPr sz="2000"/>
          </a:p>
        </p:txBody>
      </p:sp>
      <p:sp>
        <p:nvSpPr>
          <p:cNvPr id="638" name="Google Shape;638;p24"/>
          <p:cNvSpPr txBox="1"/>
          <p:nvPr/>
        </p:nvSpPr>
        <p:spPr>
          <a:xfrm>
            <a:off x="2242050" y="0"/>
            <a:ext cx="465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How Locational Factors affect HDB Resale Prices 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39" name="Google Shape;639;p24" title="Screenshot 2568-12-08 at 2.28.3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075" y="580662"/>
            <a:ext cx="6121849" cy="32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4"/>
          <p:cNvSpPr txBox="1"/>
          <p:nvPr/>
        </p:nvSpPr>
        <p:spPr>
          <a:xfrm>
            <a:off x="230000" y="3655505"/>
            <a:ext cx="85413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</a:t>
            </a:r>
            <a:r>
              <a:rPr b="1" lang="en"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Locational Insights:</a:t>
            </a:r>
            <a:endParaRPr b="1" sz="1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 Area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commands the highest $/sqm, reflecting </a:t>
            </a:r>
            <a:r>
              <a:rPr lang="en" sz="1100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strong demand and proximity to the CBD.</a:t>
            </a:r>
            <a:endParaRPr sz="1100">
              <a:solidFill>
                <a:srgbClr val="6AA84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Mature estates</a:t>
            </a:r>
            <a:r>
              <a:rPr lang="en" sz="1100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(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Bishan, Bukit Merah, Queenstown, Bukit Timah) show </a:t>
            </a:r>
            <a:r>
              <a:rPr lang="en" sz="1100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consistently high prices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due to desirability and limited supply.</a:t>
            </a:r>
            <a:endParaRPr sz="11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Non-mature estates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(Sengkang, Punggol, Jurong West, Woodlands, Yishun) have lower $/sqm, making them </a:t>
            </a:r>
            <a:r>
              <a:rPr lang="en" sz="1100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more affordable for younger buyers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.</a:t>
            </a:r>
            <a:endParaRPr sz="11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Executive and multi-generation flats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show large price gaps, with </a:t>
            </a:r>
            <a:r>
              <a:rPr lang="en" sz="11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premiums in Central Area, Queenstown, Bishan, and Tampines.</a:t>
            </a:r>
            <a:endParaRPr sz="11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 clear </a:t>
            </a: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East–West price gradient 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emerges, with the East priced higher and the far West/North significantly lower.</a:t>
            </a:r>
            <a:endParaRPr sz="11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Notable anomalies</a:t>
            </a:r>
            <a:r>
              <a:rPr lang="en" sz="1100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appear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 such as Bukit Batok’s</a:t>
            </a:r>
            <a:r>
              <a:rPr lang="en" sz="11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unusually high 1-room price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Queenstown’s </a:t>
            </a:r>
            <a:r>
              <a:rPr lang="en" sz="11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strong prices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outside the Central Area.</a:t>
            </a:r>
            <a:endParaRPr sz="11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1" name="Google Shape;6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 txBox="1"/>
          <p:nvPr>
            <p:ph type="title"/>
          </p:nvPr>
        </p:nvSpPr>
        <p:spPr>
          <a:xfrm>
            <a:off x="3512700" y="203063"/>
            <a:ext cx="2118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Lease Decay Impact</a:t>
            </a:r>
            <a:endParaRPr sz="2000"/>
          </a:p>
        </p:txBody>
      </p:sp>
      <p:sp>
        <p:nvSpPr>
          <p:cNvPr id="647" name="Google Shape;647;p25"/>
          <p:cNvSpPr txBox="1"/>
          <p:nvPr/>
        </p:nvSpPr>
        <p:spPr>
          <a:xfrm>
            <a:off x="2982900" y="0"/>
            <a:ext cx="31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How Locational Factors affect HDB Resale Prices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25" title="Screenshot 2568-12-08 at 3.02.5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85" y="629457"/>
            <a:ext cx="5391226" cy="279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25"/>
          <p:cNvSpPr txBox="1"/>
          <p:nvPr/>
        </p:nvSpPr>
        <p:spPr>
          <a:xfrm>
            <a:off x="1465350" y="3531425"/>
            <a:ext cx="6213300" cy="1535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Key findings:</a:t>
            </a:r>
            <a:endParaRPr sz="13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 Medium"/>
              <a:buChar char="●"/>
            </a:pPr>
            <a:r>
              <a:rPr b="1" lang="en" sz="13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flats (&lt;3 years)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have the </a:t>
            </a:r>
            <a:r>
              <a:rPr lang="en" sz="1300">
                <a:solidFill>
                  <a:srgbClr val="1155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highest $/sqm due</a:t>
            </a:r>
            <a:r>
              <a:rPr lang="en" sz="1300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 full lease value and strong demand</a:t>
            </a:r>
            <a:endParaRPr sz="13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 Medium"/>
              <a:buChar char="●"/>
            </a:pP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Prices drop sharply after the first 5–10 years as lease decay begins</a:t>
            </a:r>
            <a:endParaRPr sz="13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 Medium"/>
              <a:buChar char="●"/>
            </a:pP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 </a:t>
            </a:r>
            <a:r>
              <a:rPr lang="en" sz="1300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small rebound around 8–12 years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suggests </a:t>
            </a:r>
            <a:r>
              <a:rPr b="1" lang="en" sz="13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 premiums in desirable estates</a:t>
            </a:r>
            <a:endParaRPr b="1" sz="1300" u="sng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 Medium"/>
              <a:buChar char="●"/>
            </a:pP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After 15 years, </a:t>
            </a:r>
            <a:r>
              <a:rPr b="1" lang="en" sz="13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prices stabilise 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into a </a:t>
            </a:r>
            <a:r>
              <a:rPr lang="en" sz="1300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lower long-term band</a:t>
            </a:r>
            <a:endParaRPr sz="1300">
              <a:solidFill>
                <a:srgbClr val="6AA84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 Medium"/>
              <a:buChar char="●"/>
            </a:pPr>
            <a:r>
              <a:rPr b="1" lang="en" sz="13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Older flats (30–60 years)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300">
                <a:solidFill>
                  <a:srgbClr val="1155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remain much cheaper</a:t>
            </a:r>
            <a:r>
              <a:rPr lang="en" sz="1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due to significant lease depreciation</a:t>
            </a:r>
            <a:endParaRPr sz="13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0" name="Google Shape;6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6"/>
          <p:cNvSpPr/>
          <p:nvPr/>
        </p:nvSpPr>
        <p:spPr>
          <a:xfrm flipH="1" rot="10800000">
            <a:off x="4651099" y="1654048"/>
            <a:ext cx="1244584" cy="912183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5100" lIns="125100" spcFirstLastPara="1" rIns="125100" wrap="square" tIns="12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5"/>
          </a:p>
        </p:txBody>
      </p:sp>
      <p:sp>
        <p:nvSpPr>
          <p:cNvPr id="656" name="Google Shape;656;p26"/>
          <p:cNvSpPr/>
          <p:nvPr/>
        </p:nvSpPr>
        <p:spPr>
          <a:xfrm rot="10800000">
            <a:off x="3536495" y="1657227"/>
            <a:ext cx="1014828" cy="912426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80650" lIns="80650" spcFirstLastPara="1" rIns="80650" wrap="square" tIns="80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4"/>
          </a:p>
        </p:txBody>
      </p:sp>
      <p:sp>
        <p:nvSpPr>
          <p:cNvPr id="657" name="Google Shape;657;p26"/>
          <p:cNvSpPr txBox="1"/>
          <p:nvPr/>
        </p:nvSpPr>
        <p:spPr>
          <a:xfrm>
            <a:off x="733575" y="1653852"/>
            <a:ext cx="3523800" cy="9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0650" lIns="443600" spcFirstLastPara="1" rIns="120975" wrap="square" tIns="806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58"/>
              </a:spcBef>
              <a:spcAft>
                <a:spcPts val="882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234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Central &amp; mature estates have the highest $/sqm due to CBD proximity and strong amenities</a:t>
            </a:r>
            <a:endParaRPr sz="1058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26"/>
          <p:cNvSpPr txBox="1"/>
          <p:nvPr/>
        </p:nvSpPr>
        <p:spPr>
          <a:xfrm>
            <a:off x="4781475" y="1657440"/>
            <a:ext cx="3972000" cy="91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5100" lIns="187675" spcFirstLastPara="1" rIns="688125" wrap="square" tIns="125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2. Peripheral and non-mature estates remain more affordable, attracting first-time buyers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9" name="Google Shape;659;p26"/>
          <p:cNvSpPr txBox="1"/>
          <p:nvPr>
            <p:ph type="title"/>
          </p:nvPr>
        </p:nvSpPr>
        <p:spPr>
          <a:xfrm>
            <a:off x="2857501" y="852709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/>
              <a:t>4 Key Takeaways</a:t>
            </a:r>
            <a:endParaRPr sz="1800" u="sng"/>
          </a:p>
        </p:txBody>
      </p:sp>
      <p:sp>
        <p:nvSpPr>
          <p:cNvPr id="660" name="Google Shape;660;p26"/>
          <p:cNvSpPr/>
          <p:nvPr/>
        </p:nvSpPr>
        <p:spPr>
          <a:xfrm>
            <a:off x="75875" y="1655802"/>
            <a:ext cx="1117248" cy="915254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rgbClr val="EEC545"/>
          </a:solidFill>
          <a:ln>
            <a:noFill/>
          </a:ln>
        </p:spPr>
        <p:txBody>
          <a:bodyPr anchorCtr="0" anchor="ctr" bIns="125525" lIns="125525" spcFirstLastPara="1" rIns="125525" wrap="square" tIns="12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2"/>
          </a:p>
        </p:txBody>
      </p:sp>
      <p:grpSp>
        <p:nvGrpSpPr>
          <p:cNvPr id="661" name="Google Shape;661;p26"/>
          <p:cNvGrpSpPr/>
          <p:nvPr/>
        </p:nvGrpSpPr>
        <p:grpSpPr>
          <a:xfrm>
            <a:off x="7920104" y="1653844"/>
            <a:ext cx="1117190" cy="912222"/>
            <a:chOff x="7448331" y="1747650"/>
            <a:chExt cx="1036835" cy="666683"/>
          </a:xfrm>
        </p:grpSpPr>
        <p:sp>
          <p:nvSpPr>
            <p:cNvPr id="662" name="Google Shape;662;p26"/>
            <p:cNvSpPr/>
            <p:nvPr/>
          </p:nvSpPr>
          <p:spPr>
            <a:xfrm>
              <a:off x="7448331" y="1747650"/>
              <a:ext cx="1036819" cy="666683"/>
            </a:xfrm>
            <a:custGeom>
              <a:rect b="b" l="l" r="r" t="t"/>
              <a:pathLst>
                <a:path extrusionOk="0" h="32324" w="50270">
                  <a:moveTo>
                    <a:pt x="21382" y="0"/>
                  </a:moveTo>
                  <a:lnTo>
                    <a:pt x="0" y="32323"/>
                  </a:lnTo>
                  <a:lnTo>
                    <a:pt x="44198" y="32323"/>
                  </a:lnTo>
                  <a:cubicBezTo>
                    <a:pt x="47534" y="32323"/>
                    <a:pt x="50269" y="29588"/>
                    <a:pt x="50269" y="26219"/>
                  </a:cubicBezTo>
                  <a:lnTo>
                    <a:pt x="50269" y="6071"/>
                  </a:lnTo>
                  <a:cubicBezTo>
                    <a:pt x="50269" y="2702"/>
                    <a:pt x="47534" y="0"/>
                    <a:pt x="44198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125100" lIns="125100" spcFirstLastPara="1" rIns="125100" wrap="square" tIns="125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7575625" y="1747650"/>
              <a:ext cx="909542" cy="666683"/>
            </a:xfrm>
            <a:custGeom>
              <a:rect b="b" l="l" r="r" t="t"/>
              <a:pathLst>
                <a:path extrusionOk="0" h="32324" w="44099">
                  <a:moveTo>
                    <a:pt x="15211" y="0"/>
                  </a:moveTo>
                  <a:lnTo>
                    <a:pt x="0" y="32323"/>
                  </a:lnTo>
                  <a:lnTo>
                    <a:pt x="38027" y="32323"/>
                  </a:lnTo>
                  <a:cubicBezTo>
                    <a:pt x="41363" y="32323"/>
                    <a:pt x="44098" y="29588"/>
                    <a:pt x="44098" y="26219"/>
                  </a:cubicBezTo>
                  <a:lnTo>
                    <a:pt x="44098" y="6071"/>
                  </a:lnTo>
                  <a:cubicBezTo>
                    <a:pt x="44098" y="2702"/>
                    <a:pt x="41363" y="0"/>
                    <a:pt x="3802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125100" lIns="125100" spcFirstLastPara="1" rIns="125100" wrap="square" tIns="125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26"/>
          <p:cNvSpPr/>
          <p:nvPr/>
        </p:nvSpPr>
        <p:spPr>
          <a:xfrm>
            <a:off x="1163682" y="3599982"/>
            <a:ext cx="389421" cy="389421"/>
          </a:xfrm>
          <a:custGeom>
            <a:rect b="b" l="l" r="r" t="t"/>
            <a:pathLst>
              <a:path extrusionOk="0" h="18881" w="18881">
                <a:moveTo>
                  <a:pt x="9440" y="0"/>
                </a:moveTo>
                <a:cubicBezTo>
                  <a:pt x="4203" y="0"/>
                  <a:pt x="0" y="4237"/>
                  <a:pt x="0" y="9441"/>
                </a:cubicBezTo>
                <a:cubicBezTo>
                  <a:pt x="0" y="13143"/>
                  <a:pt x="2102" y="16345"/>
                  <a:pt x="5204" y="17880"/>
                </a:cubicBezTo>
                <a:lnTo>
                  <a:pt x="5204" y="10408"/>
                </a:lnTo>
                <a:cubicBezTo>
                  <a:pt x="4370" y="10108"/>
                  <a:pt x="3803" y="9140"/>
                  <a:pt x="3803" y="7973"/>
                </a:cubicBezTo>
                <a:cubicBezTo>
                  <a:pt x="3803" y="7339"/>
                  <a:pt x="3970" y="6172"/>
                  <a:pt x="4303" y="5738"/>
                </a:cubicBezTo>
                <a:cubicBezTo>
                  <a:pt x="4329" y="5687"/>
                  <a:pt x="4374" y="5665"/>
                  <a:pt x="4419" y="5665"/>
                </a:cubicBezTo>
                <a:cubicBezTo>
                  <a:pt x="4494" y="5665"/>
                  <a:pt x="4570" y="5722"/>
                  <a:pt x="4570" y="5805"/>
                </a:cubicBezTo>
                <a:lnTo>
                  <a:pt x="4570" y="8173"/>
                </a:lnTo>
                <a:cubicBezTo>
                  <a:pt x="4570" y="8406"/>
                  <a:pt x="4737" y="8573"/>
                  <a:pt x="4970" y="8573"/>
                </a:cubicBezTo>
                <a:cubicBezTo>
                  <a:pt x="5170" y="8573"/>
                  <a:pt x="5337" y="8406"/>
                  <a:pt x="5371" y="8206"/>
                </a:cubicBezTo>
                <a:lnTo>
                  <a:pt x="5471" y="5705"/>
                </a:lnTo>
                <a:cubicBezTo>
                  <a:pt x="5471" y="5571"/>
                  <a:pt x="5604" y="5471"/>
                  <a:pt x="5738" y="5471"/>
                </a:cubicBezTo>
                <a:cubicBezTo>
                  <a:pt x="5871" y="5471"/>
                  <a:pt x="5938" y="5604"/>
                  <a:pt x="5971" y="5705"/>
                </a:cubicBezTo>
                <a:lnTo>
                  <a:pt x="6104" y="8206"/>
                </a:lnTo>
                <a:cubicBezTo>
                  <a:pt x="6104" y="8406"/>
                  <a:pt x="6271" y="8573"/>
                  <a:pt x="6505" y="8573"/>
                </a:cubicBezTo>
                <a:cubicBezTo>
                  <a:pt x="6705" y="8573"/>
                  <a:pt x="6905" y="8406"/>
                  <a:pt x="6905" y="8173"/>
                </a:cubicBezTo>
                <a:lnTo>
                  <a:pt x="6905" y="5805"/>
                </a:lnTo>
                <a:cubicBezTo>
                  <a:pt x="6905" y="5722"/>
                  <a:pt x="6969" y="5665"/>
                  <a:pt x="7041" y="5665"/>
                </a:cubicBezTo>
                <a:cubicBezTo>
                  <a:pt x="7086" y="5665"/>
                  <a:pt x="7134" y="5687"/>
                  <a:pt x="7172" y="5738"/>
                </a:cubicBezTo>
                <a:cubicBezTo>
                  <a:pt x="7472" y="6172"/>
                  <a:pt x="7672" y="7339"/>
                  <a:pt x="7672" y="7973"/>
                </a:cubicBezTo>
                <a:cubicBezTo>
                  <a:pt x="7672" y="9140"/>
                  <a:pt x="7072" y="10108"/>
                  <a:pt x="6271" y="10408"/>
                </a:cubicBezTo>
                <a:lnTo>
                  <a:pt x="6271" y="18347"/>
                </a:lnTo>
                <a:cubicBezTo>
                  <a:pt x="7272" y="18714"/>
                  <a:pt x="8339" y="18881"/>
                  <a:pt x="9440" y="18881"/>
                </a:cubicBezTo>
                <a:cubicBezTo>
                  <a:pt x="10541" y="18881"/>
                  <a:pt x="11608" y="18714"/>
                  <a:pt x="12609" y="18347"/>
                </a:cubicBezTo>
                <a:lnTo>
                  <a:pt x="12609" y="10408"/>
                </a:lnTo>
                <a:cubicBezTo>
                  <a:pt x="11809" y="10108"/>
                  <a:pt x="11208" y="9140"/>
                  <a:pt x="11208" y="7973"/>
                </a:cubicBezTo>
                <a:cubicBezTo>
                  <a:pt x="11208" y="6605"/>
                  <a:pt x="12075" y="5471"/>
                  <a:pt x="13143" y="5471"/>
                </a:cubicBezTo>
                <a:cubicBezTo>
                  <a:pt x="14210" y="5471"/>
                  <a:pt x="15078" y="6605"/>
                  <a:pt x="15078" y="7973"/>
                </a:cubicBezTo>
                <a:cubicBezTo>
                  <a:pt x="15078" y="9140"/>
                  <a:pt x="14477" y="10108"/>
                  <a:pt x="13677" y="10408"/>
                </a:cubicBezTo>
                <a:lnTo>
                  <a:pt x="13677" y="17880"/>
                </a:lnTo>
                <a:cubicBezTo>
                  <a:pt x="16779" y="16345"/>
                  <a:pt x="18880" y="13143"/>
                  <a:pt x="18880" y="9441"/>
                </a:cubicBezTo>
                <a:cubicBezTo>
                  <a:pt x="18880" y="4237"/>
                  <a:pt x="14644" y="0"/>
                  <a:pt x="9440" y="0"/>
                </a:cubicBezTo>
                <a:close/>
              </a:path>
            </a:pathLst>
          </a:custGeom>
          <a:solidFill>
            <a:srgbClr val="FFF9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6"/>
          <p:cNvSpPr txBox="1"/>
          <p:nvPr>
            <p:ph type="title"/>
          </p:nvPr>
        </p:nvSpPr>
        <p:spPr>
          <a:xfrm>
            <a:off x="2078700" y="273911"/>
            <a:ext cx="4986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Locational Factors and Resale Prices: Conclusion</a:t>
            </a:r>
            <a:endParaRPr/>
          </a:p>
        </p:txBody>
      </p:sp>
      <p:sp>
        <p:nvSpPr>
          <p:cNvPr id="666" name="Google Shape;666;p26"/>
          <p:cNvSpPr txBox="1"/>
          <p:nvPr/>
        </p:nvSpPr>
        <p:spPr>
          <a:xfrm>
            <a:off x="3014250" y="7124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How Locational Factors affect HDB Resale Prices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7" name="Google Shape;667;p26" title="clo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3" y="1818253"/>
            <a:ext cx="590364" cy="59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6" title="build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07" y="1814790"/>
            <a:ext cx="590350" cy="5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6"/>
          <p:cNvSpPr/>
          <p:nvPr/>
        </p:nvSpPr>
        <p:spPr>
          <a:xfrm flipH="1" rot="10800000">
            <a:off x="4676488" y="2885948"/>
            <a:ext cx="1244584" cy="912183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5100" lIns="125100" spcFirstLastPara="1" rIns="125100" wrap="square" tIns="12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5"/>
          </a:p>
        </p:txBody>
      </p:sp>
      <p:sp>
        <p:nvSpPr>
          <p:cNvPr id="670" name="Google Shape;670;p26"/>
          <p:cNvSpPr/>
          <p:nvPr/>
        </p:nvSpPr>
        <p:spPr>
          <a:xfrm rot="10800000">
            <a:off x="3561884" y="2889127"/>
            <a:ext cx="1014828" cy="912426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80650" lIns="80650" spcFirstLastPara="1" rIns="80650" wrap="square" tIns="80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4"/>
          </a:p>
        </p:txBody>
      </p:sp>
      <p:sp>
        <p:nvSpPr>
          <p:cNvPr id="671" name="Google Shape;671;p26"/>
          <p:cNvSpPr txBox="1"/>
          <p:nvPr/>
        </p:nvSpPr>
        <p:spPr>
          <a:xfrm>
            <a:off x="758975" y="2889102"/>
            <a:ext cx="3696000" cy="91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80650" lIns="443600" spcFirstLastPara="1" rIns="120975" wrap="square" tIns="806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58"/>
              </a:spcBef>
              <a:spcAft>
                <a:spcPts val="882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3.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Lease decay lowers prices over time, with the steepest drop after 5–10 years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2" name="Google Shape;672;p26"/>
          <p:cNvSpPr txBox="1"/>
          <p:nvPr/>
        </p:nvSpPr>
        <p:spPr>
          <a:xfrm>
            <a:off x="4806864" y="2889340"/>
            <a:ext cx="3972000" cy="91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5100" lIns="187675" spcFirstLastPara="1" rIns="688125" wrap="square" tIns="125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4.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Resale prices have risen rapidly since 2020, contributing to worsening housing affordability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3" name="Google Shape;673;p26"/>
          <p:cNvSpPr/>
          <p:nvPr/>
        </p:nvSpPr>
        <p:spPr>
          <a:xfrm>
            <a:off x="101264" y="2887702"/>
            <a:ext cx="1117248" cy="915254"/>
          </a:xfrm>
          <a:custGeom>
            <a:rect b="b" l="l" r="r" t="t"/>
            <a:pathLst>
              <a:path extrusionOk="0" h="32324" w="44099">
                <a:moveTo>
                  <a:pt x="6104" y="0"/>
                </a:moveTo>
                <a:cubicBezTo>
                  <a:pt x="2735" y="0"/>
                  <a:pt x="0" y="2702"/>
                  <a:pt x="0" y="6071"/>
                </a:cubicBezTo>
                <a:lnTo>
                  <a:pt x="0" y="26219"/>
                </a:lnTo>
                <a:cubicBezTo>
                  <a:pt x="0" y="29588"/>
                  <a:pt x="2735" y="32323"/>
                  <a:pt x="6104" y="32323"/>
                </a:cubicBezTo>
                <a:lnTo>
                  <a:pt x="44098" y="32323"/>
                </a:lnTo>
                <a:lnTo>
                  <a:pt x="288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125525" lIns="125525" spcFirstLastPara="1" rIns="125525" wrap="square" tIns="125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2"/>
          </a:p>
        </p:txBody>
      </p:sp>
      <p:grpSp>
        <p:nvGrpSpPr>
          <p:cNvPr id="674" name="Google Shape;674;p26"/>
          <p:cNvGrpSpPr/>
          <p:nvPr/>
        </p:nvGrpSpPr>
        <p:grpSpPr>
          <a:xfrm>
            <a:off x="7945493" y="2885744"/>
            <a:ext cx="1117190" cy="912222"/>
            <a:chOff x="7448331" y="1747650"/>
            <a:chExt cx="1036835" cy="666683"/>
          </a:xfrm>
        </p:grpSpPr>
        <p:sp>
          <p:nvSpPr>
            <p:cNvPr id="675" name="Google Shape;675;p26"/>
            <p:cNvSpPr/>
            <p:nvPr/>
          </p:nvSpPr>
          <p:spPr>
            <a:xfrm>
              <a:off x="7448331" y="1747650"/>
              <a:ext cx="1036819" cy="666683"/>
            </a:xfrm>
            <a:custGeom>
              <a:rect b="b" l="l" r="r" t="t"/>
              <a:pathLst>
                <a:path extrusionOk="0" h="32324" w="50270">
                  <a:moveTo>
                    <a:pt x="21382" y="0"/>
                  </a:moveTo>
                  <a:lnTo>
                    <a:pt x="0" y="32323"/>
                  </a:lnTo>
                  <a:lnTo>
                    <a:pt x="44198" y="32323"/>
                  </a:lnTo>
                  <a:cubicBezTo>
                    <a:pt x="47534" y="32323"/>
                    <a:pt x="50269" y="29588"/>
                    <a:pt x="50269" y="26219"/>
                  </a:cubicBezTo>
                  <a:lnTo>
                    <a:pt x="50269" y="6071"/>
                  </a:lnTo>
                  <a:cubicBezTo>
                    <a:pt x="50269" y="2702"/>
                    <a:pt x="47534" y="0"/>
                    <a:pt x="44198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125100" lIns="125100" spcFirstLastPara="1" rIns="125100" wrap="square" tIns="125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7575625" y="1747650"/>
              <a:ext cx="909542" cy="666683"/>
            </a:xfrm>
            <a:custGeom>
              <a:rect b="b" l="l" r="r" t="t"/>
              <a:pathLst>
                <a:path extrusionOk="0" h="32324" w="44099">
                  <a:moveTo>
                    <a:pt x="15211" y="0"/>
                  </a:moveTo>
                  <a:lnTo>
                    <a:pt x="0" y="32323"/>
                  </a:lnTo>
                  <a:lnTo>
                    <a:pt x="38027" y="32323"/>
                  </a:lnTo>
                  <a:cubicBezTo>
                    <a:pt x="41363" y="32323"/>
                    <a:pt x="44098" y="29588"/>
                    <a:pt x="44098" y="26219"/>
                  </a:cubicBezTo>
                  <a:lnTo>
                    <a:pt x="44098" y="6071"/>
                  </a:lnTo>
                  <a:cubicBezTo>
                    <a:pt x="44098" y="2702"/>
                    <a:pt x="41363" y="0"/>
                    <a:pt x="38027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125100" lIns="125100" spcFirstLastPara="1" rIns="125100" wrap="square" tIns="125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7" name="Google Shape;677;p26" title="ren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268" y="2979927"/>
            <a:ext cx="730350" cy="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6" title="increas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5854" y="3035302"/>
            <a:ext cx="613125" cy="6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 txBox="1"/>
          <p:nvPr>
            <p:ph type="title"/>
          </p:nvPr>
        </p:nvSpPr>
        <p:spPr>
          <a:xfrm>
            <a:off x="1652099" y="52950"/>
            <a:ext cx="5839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Powered Chatbot + Interactive Prediction Function</a:t>
            </a:r>
            <a:endParaRPr sz="2000"/>
          </a:p>
        </p:txBody>
      </p:sp>
      <p:pic>
        <p:nvPicPr>
          <p:cNvPr id="685" name="Google Shape;685;p27" title="HDB_Chatbot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0" y="596475"/>
            <a:ext cx="3980703" cy="24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7" title="HDB_Chatbot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87" y="2274831"/>
            <a:ext cx="3980708" cy="227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7" title="HDB_Chatbot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306" y="596474"/>
            <a:ext cx="4051205" cy="245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7" title="HDB_Chatbot 4.png"/>
          <p:cNvPicPr preferRelativeResize="0"/>
          <p:nvPr/>
        </p:nvPicPr>
        <p:blipFill rotWithShape="1">
          <a:blip r:embed="rId6">
            <a:alphaModFix/>
          </a:blip>
          <a:srcRect b="0" l="0" r="0" t="9321"/>
          <a:stretch/>
        </p:blipFill>
        <p:spPr>
          <a:xfrm>
            <a:off x="4710488" y="2329551"/>
            <a:ext cx="4051231" cy="221886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7"/>
          <p:cNvSpPr txBox="1"/>
          <p:nvPr/>
        </p:nvSpPr>
        <p:spPr>
          <a:xfrm>
            <a:off x="317950" y="523700"/>
            <a:ext cx="8529000" cy="413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27"/>
          <p:cNvSpPr txBox="1"/>
          <p:nvPr/>
        </p:nvSpPr>
        <p:spPr>
          <a:xfrm>
            <a:off x="317938" y="4713225"/>
            <a:ext cx="41895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Snapshot of Chatbot + HDB Resale Price Estimate</a:t>
            </a:r>
            <a:endParaRPr i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1" name="Google Shape;691;p27"/>
          <p:cNvSpPr txBox="1"/>
          <p:nvPr/>
        </p:nvSpPr>
        <p:spPr>
          <a:xfrm>
            <a:off x="4765385" y="4713227"/>
            <a:ext cx="41895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Snapshot of Batch HDB Resale Price Prediction (via .CSV file upload)</a:t>
            </a:r>
            <a:endParaRPr i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2" name="Google Shape;69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8"/>
          <p:cNvSpPr txBox="1"/>
          <p:nvPr>
            <p:ph type="title"/>
          </p:nvPr>
        </p:nvSpPr>
        <p:spPr>
          <a:xfrm>
            <a:off x="2181005" y="290417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Multiple Linear Regression: Output</a:t>
            </a:r>
            <a:endParaRPr sz="2000"/>
          </a:p>
        </p:txBody>
      </p:sp>
      <p:graphicFrame>
        <p:nvGraphicFramePr>
          <p:cNvPr id="698" name="Google Shape;698;p28"/>
          <p:cNvGraphicFramePr/>
          <p:nvPr/>
        </p:nvGraphicFramePr>
        <p:xfrm>
          <a:off x="952500" y="1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METRICS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Output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Explanation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MAE (Mean Average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50,786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prediction error is 50,786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</a:t>
                      </a:r>
                      <a:r>
                        <a:rPr baseline="30000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0.8604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 explains 86% of resale price variation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MAPE (Mean Absolute Percentage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16.34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Percentage Error is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16.34%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MSE (Mean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4,355,580,859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 Squared Error is 4.35 billion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RMSE (Root 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65,996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Typical error magnitude is 65,996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9" name="Google Shape;699;p28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9"/>
          <p:cNvSpPr txBox="1"/>
          <p:nvPr>
            <p:ph type="title"/>
          </p:nvPr>
        </p:nvSpPr>
        <p:spPr>
          <a:xfrm>
            <a:off x="2181005" y="268099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Random Forest</a:t>
            </a:r>
            <a:r>
              <a:rPr lang="en" sz="2000"/>
              <a:t>: Output</a:t>
            </a:r>
            <a:endParaRPr sz="2000"/>
          </a:p>
        </p:txBody>
      </p:sp>
      <p:graphicFrame>
        <p:nvGraphicFramePr>
          <p:cNvPr id="706" name="Google Shape;706;p29"/>
          <p:cNvGraphicFramePr/>
          <p:nvPr/>
        </p:nvGraphicFramePr>
        <p:xfrm>
          <a:off x="952500" y="1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METRICS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Output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Explanation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MAE (Mean Average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20,556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prediction error is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20,556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</a:t>
                      </a:r>
                      <a:r>
                        <a:rPr baseline="30000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0.9728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 explains 97% of resale price variation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MAPE (Mean Absolute Percentage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4.93%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Percentage Error is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4.93%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MSE (Mean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848,610,144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 Squared Error is 848 million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RMSE (Root 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35,416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Typical error magnitude is 35,416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7" name="Google Shape;707;p29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0"/>
          <p:cNvSpPr txBox="1"/>
          <p:nvPr>
            <p:ph type="title"/>
          </p:nvPr>
        </p:nvSpPr>
        <p:spPr>
          <a:xfrm>
            <a:off x="2171846" y="272986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XGBoost : Output</a:t>
            </a:r>
            <a:endParaRPr sz="2000"/>
          </a:p>
        </p:txBody>
      </p:sp>
      <p:graphicFrame>
        <p:nvGraphicFramePr>
          <p:cNvPr id="714" name="Google Shape;714;p30"/>
          <p:cNvGraphicFramePr/>
          <p:nvPr/>
        </p:nvGraphicFramePr>
        <p:xfrm>
          <a:off x="952500" y="11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METRICS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Output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Explanation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MAE (Mean Average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22,885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prediction error is 22,885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</a:t>
                      </a:r>
                      <a:r>
                        <a:rPr baseline="30000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0.9688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 explains 96% of resale price variation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MAPE (Mean Absolute Percentage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5.04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Average Percentage Error is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5.04%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MSE (Mean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974,485,641.95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 Squared Error is 974 million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RMSE (Root Mean Square Error)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29,130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Typical error magnitude is 29,130 dollars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5" name="Google Shape;715;p30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1"/>
          <p:cNvSpPr txBox="1"/>
          <p:nvPr>
            <p:ph type="title"/>
          </p:nvPr>
        </p:nvSpPr>
        <p:spPr>
          <a:xfrm>
            <a:off x="2181005" y="257598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Actual vs Predicted Resale Prices</a:t>
            </a:r>
            <a:endParaRPr sz="2000"/>
          </a:p>
        </p:txBody>
      </p:sp>
      <p:pic>
        <p:nvPicPr>
          <p:cNvPr id="722" name="Google Shape;7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65" y="857110"/>
            <a:ext cx="2804300" cy="2804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3" name="Google Shape;7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215" y="857110"/>
            <a:ext cx="2804300" cy="28042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4" name="Google Shape;7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565" y="857110"/>
            <a:ext cx="2804299" cy="2804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5" name="Google Shape;725;p31"/>
          <p:cNvSpPr txBox="1"/>
          <p:nvPr/>
        </p:nvSpPr>
        <p:spPr>
          <a:xfrm>
            <a:off x="267875" y="3909192"/>
            <a:ext cx="8535000" cy="10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X-axis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 Actual Resale Price (in millions)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Y-axis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 Predicted Resale Price (in millions)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lang="en" sz="1200">
                <a:solidFill>
                  <a:srgbClr val="4A86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Points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 Blue dots representing individual resale transactions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lang="en" sz="1200">
                <a:solidFill>
                  <a:srgbClr val="E25A5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Reference Line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 A red dashed diagonal line (y = x), indicating perfect prediction alignment</a:t>
            </a:r>
            <a:endParaRPr sz="10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26" name="Google Shape;726;p31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"/>
          <p:cNvSpPr txBox="1"/>
          <p:nvPr>
            <p:ph type="title"/>
          </p:nvPr>
        </p:nvSpPr>
        <p:spPr>
          <a:xfrm>
            <a:off x="1282798" y="253039"/>
            <a:ext cx="6578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Actual vs Predicted Graph Insights</a:t>
            </a:r>
            <a:endParaRPr sz="2000"/>
          </a:p>
        </p:txBody>
      </p:sp>
      <p:graphicFrame>
        <p:nvGraphicFramePr>
          <p:cNvPr id="733" name="Google Shape;733;p32"/>
          <p:cNvGraphicFramePr/>
          <p:nvPr/>
        </p:nvGraphicFramePr>
        <p:xfrm>
          <a:off x="952500" y="875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1415650"/>
                <a:gridCol w="1910775"/>
                <a:gridCol w="1920925"/>
                <a:gridCol w="1991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Linear Regression 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XGBoost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Scatter Plot Density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 </a:t>
                      </a: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density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 close to the red line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Wider scatter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, especially at higher prices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 density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 close to the red line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Spread/Variance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Relatively low spread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points, indicating consistent predictions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Wider spread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, suggesting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higher variance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and less reliable predictions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Relatively low spread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points, similar to XGBoost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Performance Indication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 Performance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, as most predictions are close to actual values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Weaker performance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; more predictions deviate from actual values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 performance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,</a:t>
                      </a: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similar to Random Forest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Bias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Points are generally </a:t>
                      </a: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well-centered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around the line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Wider scatter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points, and especially </a:t>
                      </a: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noticeable</a:t>
                      </a:r>
                      <a:r>
                        <a:rPr b="1"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fanning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at higher prices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Points are generally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well-centered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around the line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Overall Rank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Best</a:t>
                      </a:r>
                      <a:endParaRPr b="1">
                        <a:solidFill>
                          <a:srgbClr val="6AA84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25A5A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Weakest</a:t>
                      </a:r>
                      <a:endParaRPr b="1">
                        <a:solidFill>
                          <a:srgbClr val="E25A5A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DBAE2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</a:t>
                      </a:r>
                      <a:endParaRPr b="1">
                        <a:solidFill>
                          <a:srgbClr val="DBAE2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4" name="Google Shape;734;p32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/>
          <p:nvPr>
            <p:ph type="title"/>
          </p:nvPr>
        </p:nvSpPr>
        <p:spPr>
          <a:xfrm>
            <a:off x="2181005" y="238376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Random Forest: </a:t>
            </a:r>
            <a:r>
              <a:rPr lang="en" sz="2000"/>
              <a:t>Features Importance</a:t>
            </a:r>
            <a:endParaRPr sz="2000"/>
          </a:p>
        </p:txBody>
      </p:sp>
      <p:pic>
        <p:nvPicPr>
          <p:cNvPr id="741" name="Google Shape;7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63" y="719575"/>
            <a:ext cx="7148920" cy="4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3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/>
          <p:nvPr>
            <p:ph type="title"/>
          </p:nvPr>
        </p:nvSpPr>
        <p:spPr>
          <a:xfrm>
            <a:off x="2855000" y="288175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Flowchart</a:t>
            </a:r>
            <a:endParaRPr sz="2000"/>
          </a:p>
        </p:txBody>
      </p:sp>
      <p:sp>
        <p:nvSpPr>
          <p:cNvPr id="282" name="Google Shape;282;p16"/>
          <p:cNvSpPr txBox="1"/>
          <p:nvPr/>
        </p:nvSpPr>
        <p:spPr>
          <a:xfrm>
            <a:off x="5504700" y="2667938"/>
            <a:ext cx="59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6340750" y="15723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3218435" y="1307722"/>
            <a:ext cx="594300" cy="387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6"/>
          <p:cNvGrpSpPr/>
          <p:nvPr/>
        </p:nvGrpSpPr>
        <p:grpSpPr>
          <a:xfrm>
            <a:off x="1705977" y="1028120"/>
            <a:ext cx="1755000" cy="2006346"/>
            <a:chOff x="571536" y="1957150"/>
            <a:chExt cx="1755000" cy="1920132"/>
          </a:xfrm>
        </p:grpSpPr>
        <p:sp>
          <p:nvSpPr>
            <p:cNvPr id="286" name="Google Shape;286;p1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87" name="Google Shape;287;p16"/>
            <p:cNvSpPr txBox="1"/>
            <p:nvPr/>
          </p:nvSpPr>
          <p:spPr>
            <a:xfrm>
              <a:off x="1230636" y="2096170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594488" y="3059708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Problem Statement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16"/>
            <p:cNvSpPr txBox="1"/>
            <p:nvPr/>
          </p:nvSpPr>
          <p:spPr>
            <a:xfrm>
              <a:off x="571536" y="3139882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16"/>
          <p:cNvGrpSpPr/>
          <p:nvPr/>
        </p:nvGrpSpPr>
        <p:grpSpPr>
          <a:xfrm>
            <a:off x="3641630" y="1028107"/>
            <a:ext cx="1766971" cy="1983196"/>
            <a:chOff x="2676276" y="1957150"/>
            <a:chExt cx="1766971" cy="1897977"/>
          </a:xfrm>
        </p:grpSpPr>
        <p:sp>
          <p:nvSpPr>
            <p:cNvPr id="291" name="Google Shape;291;p1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 txBox="1"/>
            <p:nvPr/>
          </p:nvSpPr>
          <p:spPr>
            <a:xfrm>
              <a:off x="2676276" y="3070643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Findings From EDA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16"/>
            <p:cNvSpPr txBox="1"/>
            <p:nvPr/>
          </p:nvSpPr>
          <p:spPr>
            <a:xfrm>
              <a:off x="2734147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3335573" y="2106750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16"/>
          <p:cNvGrpSpPr/>
          <p:nvPr/>
        </p:nvGrpSpPr>
        <p:grpSpPr>
          <a:xfrm>
            <a:off x="5566115" y="1030719"/>
            <a:ext cx="1732252" cy="1995291"/>
            <a:chOff x="2699423" y="2015023"/>
            <a:chExt cx="1732252" cy="1909552"/>
          </a:xfrm>
        </p:grpSpPr>
        <p:sp>
          <p:nvSpPr>
            <p:cNvPr id="296" name="Google Shape;296;p16"/>
            <p:cNvSpPr/>
            <p:nvPr/>
          </p:nvSpPr>
          <p:spPr>
            <a:xfrm>
              <a:off x="3256823" y="2015023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2722575" y="3135516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Structural Factors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16"/>
            <p:cNvSpPr txBox="1"/>
            <p:nvPr/>
          </p:nvSpPr>
          <p:spPr>
            <a:xfrm>
              <a:off x="2699423" y="318717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16"/>
            <p:cNvSpPr txBox="1"/>
            <p:nvPr/>
          </p:nvSpPr>
          <p:spPr>
            <a:xfrm>
              <a:off x="3335573" y="21530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1671270" y="3104253"/>
            <a:ext cx="1720677" cy="1983196"/>
            <a:chOff x="2699423" y="1957150"/>
            <a:chExt cx="1720677" cy="1897977"/>
          </a:xfrm>
        </p:grpSpPr>
        <p:sp>
          <p:nvSpPr>
            <p:cNvPr id="301" name="Google Shape;301;p1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 txBox="1"/>
            <p:nvPr/>
          </p:nvSpPr>
          <p:spPr>
            <a:xfrm>
              <a:off x="2711000" y="30375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Location Factors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16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16"/>
            <p:cNvSpPr txBox="1"/>
            <p:nvPr/>
          </p:nvSpPr>
          <p:spPr>
            <a:xfrm>
              <a:off x="3335573" y="2107247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5" name="Google Shape;305;p16"/>
          <p:cNvSpPr/>
          <p:nvPr/>
        </p:nvSpPr>
        <p:spPr>
          <a:xfrm>
            <a:off x="5164906" y="1307722"/>
            <a:ext cx="594300" cy="387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3199276" y="3406788"/>
            <a:ext cx="594300" cy="387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16"/>
          <p:cNvGrpSpPr/>
          <p:nvPr/>
        </p:nvGrpSpPr>
        <p:grpSpPr>
          <a:xfrm>
            <a:off x="3641645" y="3104253"/>
            <a:ext cx="1709103" cy="1983196"/>
            <a:chOff x="2699423" y="1957150"/>
            <a:chExt cx="1709103" cy="1897977"/>
          </a:xfrm>
        </p:grpSpPr>
        <p:sp>
          <p:nvSpPr>
            <p:cNvPr id="308" name="Google Shape;308;p1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 txBox="1"/>
            <p:nvPr/>
          </p:nvSpPr>
          <p:spPr>
            <a:xfrm>
              <a:off x="2699425" y="30375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16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16"/>
            <p:cNvSpPr txBox="1"/>
            <p:nvPr/>
          </p:nvSpPr>
          <p:spPr>
            <a:xfrm>
              <a:off x="3347147" y="2107247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2" name="Google Shape;312;p16"/>
          <p:cNvSpPr/>
          <p:nvPr/>
        </p:nvSpPr>
        <p:spPr>
          <a:xfrm>
            <a:off x="5141754" y="3395218"/>
            <a:ext cx="594300" cy="387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6" title="se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903" y="1783099"/>
            <a:ext cx="481199" cy="4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 title="concentr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875" y="1748372"/>
            <a:ext cx="481201" cy="4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6" title="hous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174" y="1715649"/>
            <a:ext cx="594300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 title="map.png"/>
          <p:cNvPicPr preferRelativeResize="0"/>
          <p:nvPr/>
        </p:nvPicPr>
        <p:blipFill rotWithShape="1">
          <a:blip r:embed="rId6">
            <a:alphaModFix/>
          </a:blip>
          <a:srcRect b="7229" l="0" r="0" t="-7230"/>
          <a:stretch/>
        </p:blipFill>
        <p:spPr>
          <a:xfrm>
            <a:off x="2279622" y="3800297"/>
            <a:ext cx="481201" cy="4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 title="codin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100" y="3796037"/>
            <a:ext cx="536026" cy="5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 title="survey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4748" y="3796037"/>
            <a:ext cx="536026" cy="53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6"/>
          <p:cNvGrpSpPr/>
          <p:nvPr/>
        </p:nvGrpSpPr>
        <p:grpSpPr>
          <a:xfrm>
            <a:off x="5570775" y="3084027"/>
            <a:ext cx="1709100" cy="1641769"/>
            <a:chOff x="2699428" y="1957150"/>
            <a:chExt cx="1709100" cy="1571221"/>
          </a:xfrm>
        </p:grpSpPr>
        <p:sp>
          <p:nvSpPr>
            <p:cNvPr id="320" name="Google Shape;320;p1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 txBox="1"/>
            <p:nvPr/>
          </p:nvSpPr>
          <p:spPr>
            <a:xfrm>
              <a:off x="2699428" y="3174971"/>
              <a:ext cx="17091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16"/>
            <p:cNvSpPr txBox="1"/>
            <p:nvPr/>
          </p:nvSpPr>
          <p:spPr>
            <a:xfrm>
              <a:off x="3347147" y="2107247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1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1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4"/>
          <p:cNvSpPr txBox="1"/>
          <p:nvPr>
            <p:ph type="title"/>
          </p:nvPr>
        </p:nvSpPr>
        <p:spPr>
          <a:xfrm>
            <a:off x="372296" y="236300"/>
            <a:ext cx="8399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 Predictors of HDB Resale Prices</a:t>
            </a:r>
            <a:endParaRPr sz="2000"/>
          </a:p>
        </p:txBody>
      </p:sp>
      <p:sp>
        <p:nvSpPr>
          <p:cNvPr id="749" name="Google Shape;749;p34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/>
          </a:p>
        </p:txBody>
      </p:sp>
      <p:graphicFrame>
        <p:nvGraphicFramePr>
          <p:cNvPr id="750" name="Google Shape;750;p34"/>
          <p:cNvGraphicFramePr/>
          <p:nvPr/>
        </p:nvGraphicFramePr>
        <p:xfrm>
          <a:off x="952500" y="83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2413000"/>
                <a:gridCol w="1584375"/>
                <a:gridCol w="3241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Feature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Importance Score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Interpretation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loor_area_sqm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0.453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Most Important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- Larger flats tend to cost more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flat_age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0.140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Older flats may be less valuable due to lease decay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torey _avg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0.101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Higher floors often 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fetch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premium prices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distance_to_nearest_mrt_km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0.093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Proximity to MRT boosts value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</a:t>
                      </a: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istance_to_nearest_mall_km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0.077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Convenience matters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1" name="Google Shape;751;p34"/>
          <p:cNvSpPr txBox="1"/>
          <p:nvPr/>
        </p:nvSpPr>
        <p:spPr>
          <a:xfrm>
            <a:off x="952500" y="3914725"/>
            <a:ext cx="7239000" cy="839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Char char="●"/>
            </a:pP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Floor area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flat age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s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torey level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are the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strongest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drivers of resale price predictions</a:t>
            </a: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Char char="●"/>
            </a:pP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Accessibility factors (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MRT, malls, schools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) play a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moderate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role in affecting resale prices</a:t>
            </a: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Char char="●"/>
            </a:pP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Overall, model highlights that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size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dominate resale value.</a:t>
            </a: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2" name="Google Shape;752;p34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5"/>
          <p:cNvSpPr txBox="1"/>
          <p:nvPr>
            <p:ph type="title"/>
          </p:nvPr>
        </p:nvSpPr>
        <p:spPr>
          <a:xfrm>
            <a:off x="2181005" y="232632"/>
            <a:ext cx="4782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Machine</a:t>
            </a:r>
            <a:r>
              <a:rPr lang="en" sz="2000"/>
              <a:t> Learning Models: Findings</a:t>
            </a:r>
            <a:endParaRPr sz="2000"/>
          </a:p>
        </p:txBody>
      </p:sp>
      <p:graphicFrame>
        <p:nvGraphicFramePr>
          <p:cNvPr id="759" name="Google Shape;759;p35"/>
          <p:cNvGraphicFramePr/>
          <p:nvPr/>
        </p:nvGraphicFramePr>
        <p:xfrm>
          <a:off x="805638" y="8060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{58C3CFD6-56C4-4279-A178-C81A76F1ABB8}</a:tableStyleId>
              </a:tblPr>
              <a:tblGrid>
                <a:gridCol w="2413000"/>
                <a:gridCol w="5119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Performance Aspect</a:t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Supporting Evidence </a:t>
                      </a:r>
                      <a:endParaRPr b="1"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Superior Accuracy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 exhibits a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 density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of points close to the red line, confirming its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superior accuracy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in predicting resale price.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 Reliability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 has a relatively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low spread of points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(variance), indicating that is predictions are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highly consistent and reliable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Non- Linear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Random Forest strong performance shows the resale price relationship is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complex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and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non-linear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—something Random Forest handles well.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Minimal Bias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predictions are generally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well-centered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around the ideal line suggesting that the model is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not consistently over or underestimating the price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. </a:t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0" name="Google Shape;760;p35"/>
          <p:cNvSpPr txBox="1"/>
          <p:nvPr/>
        </p:nvSpPr>
        <p:spPr>
          <a:xfrm>
            <a:off x="3014250" y="-1"/>
            <a:ext cx="31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Using predictive models to estimate resale prices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35"/>
          <p:cNvSpPr txBox="1"/>
          <p:nvPr/>
        </p:nvSpPr>
        <p:spPr>
          <a:xfrm>
            <a:off x="805650" y="4107351"/>
            <a:ext cx="7532700" cy="86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Conclusion: </a:t>
            </a:r>
            <a:endParaRPr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Forest model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delivers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highly accurate 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and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reliable predictions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effectively capturing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the complex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non-linear relationships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while being </a:t>
            </a: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unbiased</a:t>
            </a:r>
            <a:r>
              <a:rPr lang="en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 predicting complex resale price patterns </a:t>
            </a:r>
            <a:endParaRPr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2" name="Google Shape;76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6"/>
          <p:cNvSpPr txBox="1"/>
          <p:nvPr>
            <p:ph type="title"/>
          </p:nvPr>
        </p:nvSpPr>
        <p:spPr>
          <a:xfrm>
            <a:off x="317850" y="221393"/>
            <a:ext cx="850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1st Determinant: HDB Supply</a:t>
            </a:r>
            <a:endParaRPr sz="2000"/>
          </a:p>
        </p:txBody>
      </p:sp>
      <p:sp>
        <p:nvSpPr>
          <p:cNvPr id="768" name="Google Shape;768;p36"/>
          <p:cNvSpPr txBox="1"/>
          <p:nvPr/>
        </p:nvSpPr>
        <p:spPr>
          <a:xfrm>
            <a:off x="629550" y="3158966"/>
            <a:ext cx="7884900" cy="188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Insights: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Flat size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is the most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significant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factor for buyers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Specifically the </a:t>
            </a:r>
            <a:r>
              <a:rPr b="1" lang="en">
                <a:solidFill>
                  <a:srgbClr val="A64D7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4-room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b="1" lang="en">
                <a:solidFill>
                  <a:srgbClr val="3876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5-room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are the most popular, driving up the resale prices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BF9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Increase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supply of 4-room and 5-room units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aligns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supply with demand,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price pressure, and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long-term affordability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69" name="Google Shape;769;p36" title="Resale Price Per Sqm by Flat Type Box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084" y="705491"/>
            <a:ext cx="3772354" cy="2327399"/>
          </a:xfrm>
          <a:prstGeom prst="rect">
            <a:avLst/>
          </a:prstGeom>
          <a:noFill/>
          <a:ln cap="flat" cmpd="sng" w="203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0" name="Google Shape;7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53" y="705491"/>
            <a:ext cx="3901331" cy="2327400"/>
          </a:xfrm>
          <a:prstGeom prst="rect">
            <a:avLst/>
          </a:prstGeom>
          <a:noFill/>
          <a:ln cap="flat" cmpd="sng" w="203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1" name="Google Shape;771;p36"/>
          <p:cNvSpPr txBox="1"/>
          <p:nvPr/>
        </p:nvSpPr>
        <p:spPr>
          <a:xfrm>
            <a:off x="1836450" y="0"/>
            <a:ext cx="54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K</a:t>
            </a: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ey determinants that policymakers can target to maintain housing affordability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7"/>
          <p:cNvSpPr txBox="1"/>
          <p:nvPr/>
        </p:nvSpPr>
        <p:spPr>
          <a:xfrm>
            <a:off x="540625" y="3165009"/>
            <a:ext cx="8084700" cy="1880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Insights: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Distance to MRT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is the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4th most important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factor for buyers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Price pressures especially </a:t>
            </a:r>
            <a:r>
              <a:rPr b="1" lang="en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concentrated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the </a:t>
            </a:r>
            <a:r>
              <a:rPr b="1" lang="en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central MRT-accessible areas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Singapore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BF9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Align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future BTO launches with upcoming MRT lines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spreads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demand and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price pressure in already MRT-rich areas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8" name="Google Shape;7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5" y="714829"/>
            <a:ext cx="3730575" cy="2309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9" name="Google Shape;779;p37" title="Screenshot 2568-12-08 at 2.28.3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100" y="714829"/>
            <a:ext cx="4200125" cy="2309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37"/>
          <p:cNvSpPr txBox="1"/>
          <p:nvPr>
            <p:ph type="title"/>
          </p:nvPr>
        </p:nvSpPr>
        <p:spPr>
          <a:xfrm>
            <a:off x="317850" y="221393"/>
            <a:ext cx="850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2nd </a:t>
            </a:r>
            <a:r>
              <a:rPr lang="en" sz="2000"/>
              <a:t>Determinant: HDB Demand</a:t>
            </a:r>
            <a:endParaRPr sz="2000"/>
          </a:p>
        </p:txBody>
      </p:sp>
      <p:sp>
        <p:nvSpPr>
          <p:cNvPr id="781" name="Google Shape;781;p37"/>
          <p:cNvSpPr txBox="1"/>
          <p:nvPr/>
        </p:nvSpPr>
        <p:spPr>
          <a:xfrm>
            <a:off x="1836450" y="0"/>
            <a:ext cx="54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Key determinants that policymakers can target to maintain housing affordability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8"/>
          <p:cNvSpPr txBox="1"/>
          <p:nvPr/>
        </p:nvSpPr>
        <p:spPr>
          <a:xfrm>
            <a:off x="317857" y="3228018"/>
            <a:ext cx="8508300" cy="185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Insights: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b="1" lang="en">
                <a:solidFill>
                  <a:srgbClr val="1155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arger and higher-storey flats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are the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top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factors for buyers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rgbClr val="BF9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Standardise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HDB design components (e.g., modular layouts, pre-approved designs)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construction complexity,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speeds up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design and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lowers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building costs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" y="702600"/>
            <a:ext cx="4118349" cy="2387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38" title="Median Price Per Sqm by Storey and Flat Typ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975" y="702600"/>
            <a:ext cx="4195174" cy="2387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0" name="Google Shape;790;p38"/>
          <p:cNvSpPr txBox="1"/>
          <p:nvPr>
            <p:ph type="title"/>
          </p:nvPr>
        </p:nvSpPr>
        <p:spPr>
          <a:xfrm>
            <a:off x="317850" y="221393"/>
            <a:ext cx="850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3rd</a:t>
            </a:r>
            <a:r>
              <a:rPr lang="en" sz="2000"/>
              <a:t> Determinant: Construction &amp; Development Costs</a:t>
            </a:r>
            <a:endParaRPr sz="2000"/>
          </a:p>
        </p:txBody>
      </p:sp>
      <p:sp>
        <p:nvSpPr>
          <p:cNvPr id="791" name="Google Shape;791;p38"/>
          <p:cNvSpPr txBox="1"/>
          <p:nvPr/>
        </p:nvSpPr>
        <p:spPr>
          <a:xfrm>
            <a:off x="1836450" y="0"/>
            <a:ext cx="54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Key determinants that policymakers can target to maintain housing affordability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9"/>
          <p:cNvSpPr txBox="1"/>
          <p:nvPr>
            <p:ph type="title"/>
          </p:nvPr>
        </p:nvSpPr>
        <p:spPr>
          <a:xfrm>
            <a:off x="2857489" y="177600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References</a:t>
            </a:r>
            <a:endParaRPr sz="2000"/>
          </a:p>
        </p:txBody>
      </p:sp>
      <p:sp>
        <p:nvSpPr>
          <p:cNvPr id="798" name="Google Shape;798;p39"/>
          <p:cNvSpPr txBox="1"/>
          <p:nvPr/>
        </p:nvSpPr>
        <p:spPr>
          <a:xfrm>
            <a:off x="177450" y="856600"/>
            <a:ext cx="8789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Housing and Development Board. (2025, October 15). | HDB launches 9,144 flats across 10 projects in October 2025 BTO sales exercise.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https://www.hdb.gov.sg/about-us/news-and-publications/press-releases/october-2025-bto-sales-exercise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Reporter, S. (2025, November 3). Singapore HDB resale prices to rise by up to 4% in 2025. Real Estate Asia. </a:t>
            </a:r>
            <a:r>
              <a:rPr lang="en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/>
              </a:rPr>
              <a:t>https://realestateasia.com/residential/news/singapore-hdb-resale-prices-rise-4-in-2025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Today, N. H. M. A. (2022, December 7). HDB reveals for the first time breakdown of development costs of BTO flats, reiterates it “doesn’t apply profit margin on costs.” TODAY. </a:t>
            </a:r>
            <a:r>
              <a:rPr lang="en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6"/>
              </a:rPr>
              <a:t>https://www.todayonline.com/singapore/hdb-bto-development-cost-breakdown-2065221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Housing and Development Board. (n.d.). HDB | Standardisation. </a:t>
            </a:r>
            <a:r>
              <a:rPr lang="en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7"/>
              </a:rPr>
              <a:t>https://www.hdb.gov.sg/about-us/research-and-innovation/construction-productivity/standardisation-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                                                   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(IPS Working Papers No.53, C. Gee and G. Lim, 2024)</a:t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https://lkyspp.nus.edu.sg/docs/default-source/ips/ips-working-paper-no-53_public-housing-in-singapore_four-principles-for-public-deliberation.pdf</a:t>
            </a:r>
            <a:endParaRPr u="sng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9" name="Google Shape;79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 txBox="1"/>
          <p:nvPr>
            <p:ph type="title"/>
          </p:nvPr>
        </p:nvSpPr>
        <p:spPr>
          <a:xfrm>
            <a:off x="2857489" y="1226725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Thank You!</a:t>
            </a:r>
            <a:endParaRPr sz="3500"/>
          </a:p>
        </p:txBody>
      </p:sp>
      <p:sp>
        <p:nvSpPr>
          <p:cNvPr id="805" name="Google Shape;805;p40"/>
          <p:cNvSpPr/>
          <p:nvPr/>
        </p:nvSpPr>
        <p:spPr>
          <a:xfrm>
            <a:off x="3349001" y="2361313"/>
            <a:ext cx="820895" cy="206095"/>
          </a:xfrm>
          <a:custGeom>
            <a:rect b="b" l="l" r="r" t="t"/>
            <a:pathLst>
              <a:path extrusionOk="0" h="9874" w="39329">
                <a:moveTo>
                  <a:pt x="15445" y="0"/>
                </a:moveTo>
                <a:cubicBezTo>
                  <a:pt x="12243" y="0"/>
                  <a:pt x="9441" y="1534"/>
                  <a:pt x="7640" y="3869"/>
                </a:cubicBezTo>
                <a:cubicBezTo>
                  <a:pt x="7173" y="3769"/>
                  <a:pt x="6672" y="3703"/>
                  <a:pt x="6172" y="3703"/>
                </a:cubicBezTo>
                <a:cubicBezTo>
                  <a:pt x="2769" y="3703"/>
                  <a:pt x="1" y="6471"/>
                  <a:pt x="1" y="9874"/>
                </a:cubicBezTo>
                <a:lnTo>
                  <a:pt x="39329" y="9874"/>
                </a:lnTo>
                <a:cubicBezTo>
                  <a:pt x="39329" y="7706"/>
                  <a:pt x="37594" y="5938"/>
                  <a:pt x="35426" y="5938"/>
                </a:cubicBezTo>
                <a:cubicBezTo>
                  <a:pt x="34425" y="5938"/>
                  <a:pt x="33491" y="6305"/>
                  <a:pt x="32791" y="6938"/>
                </a:cubicBezTo>
                <a:cubicBezTo>
                  <a:pt x="31757" y="5004"/>
                  <a:pt x="29722" y="3703"/>
                  <a:pt x="27354" y="3703"/>
                </a:cubicBezTo>
                <a:cubicBezTo>
                  <a:pt x="26053" y="3703"/>
                  <a:pt x="24885" y="4103"/>
                  <a:pt x="23885" y="4770"/>
                </a:cubicBezTo>
                <a:cubicBezTo>
                  <a:pt x="22150" y="1901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40"/>
          <p:cNvGrpSpPr/>
          <p:nvPr/>
        </p:nvGrpSpPr>
        <p:grpSpPr>
          <a:xfrm>
            <a:off x="-859348" y="2327636"/>
            <a:ext cx="10863133" cy="2583263"/>
            <a:chOff x="-2552661" y="2175236"/>
            <a:chExt cx="10863133" cy="2583263"/>
          </a:xfrm>
        </p:grpSpPr>
        <p:sp>
          <p:nvSpPr>
            <p:cNvPr id="807" name="Google Shape;807;p40"/>
            <p:cNvSpPr/>
            <p:nvPr/>
          </p:nvSpPr>
          <p:spPr>
            <a:xfrm>
              <a:off x="-2552661" y="2175236"/>
              <a:ext cx="3965858" cy="2465439"/>
            </a:xfrm>
            <a:custGeom>
              <a:rect b="b" l="l" r="r" t="t"/>
              <a:pathLst>
                <a:path extrusionOk="0" h="118119" w="190004">
                  <a:moveTo>
                    <a:pt x="111914" y="1"/>
                  </a:moveTo>
                  <a:lnTo>
                    <a:pt x="111914" y="11209"/>
                  </a:lnTo>
                  <a:lnTo>
                    <a:pt x="103208" y="11209"/>
                  </a:lnTo>
                  <a:lnTo>
                    <a:pt x="103208" y="23651"/>
                  </a:lnTo>
                  <a:lnTo>
                    <a:pt x="98571" y="23651"/>
                  </a:lnTo>
                  <a:lnTo>
                    <a:pt x="87864" y="16479"/>
                  </a:lnTo>
                  <a:lnTo>
                    <a:pt x="87864" y="10275"/>
                  </a:lnTo>
                  <a:lnTo>
                    <a:pt x="55107" y="10275"/>
                  </a:lnTo>
                  <a:lnTo>
                    <a:pt x="55107" y="32224"/>
                  </a:lnTo>
                  <a:lnTo>
                    <a:pt x="22350" y="10275"/>
                  </a:lnTo>
                  <a:lnTo>
                    <a:pt x="22350" y="54573"/>
                  </a:lnTo>
                  <a:lnTo>
                    <a:pt x="1" y="54540"/>
                  </a:lnTo>
                  <a:lnTo>
                    <a:pt x="1" y="118119"/>
                  </a:lnTo>
                  <a:lnTo>
                    <a:pt x="111347" y="118119"/>
                  </a:lnTo>
                  <a:lnTo>
                    <a:pt x="111347" y="106877"/>
                  </a:lnTo>
                  <a:lnTo>
                    <a:pt x="120287" y="106877"/>
                  </a:lnTo>
                  <a:lnTo>
                    <a:pt x="120287" y="104009"/>
                  </a:lnTo>
                  <a:lnTo>
                    <a:pt x="134797" y="104009"/>
                  </a:lnTo>
                  <a:lnTo>
                    <a:pt x="134797" y="118119"/>
                  </a:lnTo>
                  <a:lnTo>
                    <a:pt x="167554" y="118119"/>
                  </a:lnTo>
                  <a:lnTo>
                    <a:pt x="167554" y="106877"/>
                  </a:lnTo>
                  <a:lnTo>
                    <a:pt x="190003" y="106877"/>
                  </a:lnTo>
                  <a:lnTo>
                    <a:pt x="190003" y="15479"/>
                  </a:lnTo>
                  <a:lnTo>
                    <a:pt x="166253" y="15479"/>
                  </a:lnTo>
                  <a:lnTo>
                    <a:pt x="166253" y="31323"/>
                  </a:lnTo>
                  <a:lnTo>
                    <a:pt x="161817" y="28355"/>
                  </a:lnTo>
                  <a:lnTo>
                    <a:pt x="161817" y="27621"/>
                  </a:lnTo>
                  <a:lnTo>
                    <a:pt x="161116" y="27888"/>
                  </a:lnTo>
                  <a:lnTo>
                    <a:pt x="134797" y="10275"/>
                  </a:lnTo>
                  <a:lnTo>
                    <a:pt x="134797" y="25619"/>
                  </a:lnTo>
                  <a:lnTo>
                    <a:pt x="129827" y="25619"/>
                  </a:lnTo>
                  <a:lnTo>
                    <a:pt x="129827" y="23651"/>
                  </a:lnTo>
                  <a:lnTo>
                    <a:pt x="123689" y="23651"/>
                  </a:lnTo>
                  <a:lnTo>
                    <a:pt x="123689" y="11209"/>
                  </a:lnTo>
                  <a:lnTo>
                    <a:pt x="114983" y="11209"/>
                  </a:lnTo>
                  <a:lnTo>
                    <a:pt x="114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928175" y="2278450"/>
              <a:ext cx="3886480" cy="2415303"/>
            </a:xfrm>
            <a:custGeom>
              <a:rect b="b" l="l" r="r" t="t"/>
              <a:pathLst>
                <a:path extrusionOk="0" h="115717" w="186201">
                  <a:moveTo>
                    <a:pt x="109646" y="0"/>
                  </a:moveTo>
                  <a:lnTo>
                    <a:pt x="109646" y="11008"/>
                  </a:lnTo>
                  <a:lnTo>
                    <a:pt x="101140" y="11008"/>
                  </a:lnTo>
                  <a:lnTo>
                    <a:pt x="101140" y="23184"/>
                  </a:lnTo>
                  <a:lnTo>
                    <a:pt x="96603" y="23184"/>
                  </a:lnTo>
                  <a:lnTo>
                    <a:pt x="86096" y="16145"/>
                  </a:lnTo>
                  <a:lnTo>
                    <a:pt x="86096" y="10041"/>
                  </a:lnTo>
                  <a:lnTo>
                    <a:pt x="54006" y="10041"/>
                  </a:lnTo>
                  <a:lnTo>
                    <a:pt x="54006" y="31556"/>
                  </a:lnTo>
                  <a:lnTo>
                    <a:pt x="21917" y="10041"/>
                  </a:lnTo>
                  <a:lnTo>
                    <a:pt x="21917" y="53472"/>
                  </a:lnTo>
                  <a:lnTo>
                    <a:pt x="1" y="53439"/>
                  </a:lnTo>
                  <a:lnTo>
                    <a:pt x="1" y="115717"/>
                  </a:lnTo>
                  <a:lnTo>
                    <a:pt x="109112" y="115717"/>
                  </a:lnTo>
                  <a:lnTo>
                    <a:pt x="109112" y="104742"/>
                  </a:lnTo>
                  <a:lnTo>
                    <a:pt x="117885" y="104742"/>
                  </a:lnTo>
                  <a:lnTo>
                    <a:pt x="117885" y="101907"/>
                  </a:lnTo>
                  <a:lnTo>
                    <a:pt x="132095" y="101907"/>
                  </a:lnTo>
                  <a:lnTo>
                    <a:pt x="132095" y="115717"/>
                  </a:lnTo>
                  <a:lnTo>
                    <a:pt x="164185" y="115717"/>
                  </a:lnTo>
                  <a:lnTo>
                    <a:pt x="164185" y="104742"/>
                  </a:lnTo>
                  <a:lnTo>
                    <a:pt x="186201" y="104742"/>
                  </a:lnTo>
                  <a:lnTo>
                    <a:pt x="186201" y="15178"/>
                  </a:lnTo>
                  <a:lnTo>
                    <a:pt x="162917" y="15178"/>
                  </a:lnTo>
                  <a:lnTo>
                    <a:pt x="162917" y="30689"/>
                  </a:lnTo>
                  <a:lnTo>
                    <a:pt x="158548" y="27787"/>
                  </a:lnTo>
                  <a:lnTo>
                    <a:pt x="158548" y="27053"/>
                  </a:lnTo>
                  <a:lnTo>
                    <a:pt x="157880" y="27320"/>
                  </a:lnTo>
                  <a:lnTo>
                    <a:pt x="132095" y="10041"/>
                  </a:lnTo>
                  <a:lnTo>
                    <a:pt x="132095" y="25085"/>
                  </a:lnTo>
                  <a:lnTo>
                    <a:pt x="127225" y="25085"/>
                  </a:lnTo>
                  <a:lnTo>
                    <a:pt x="127225" y="23184"/>
                  </a:lnTo>
                  <a:lnTo>
                    <a:pt x="121188" y="23184"/>
                  </a:lnTo>
                  <a:lnTo>
                    <a:pt x="121188" y="11008"/>
                  </a:lnTo>
                  <a:lnTo>
                    <a:pt x="112681" y="11008"/>
                  </a:lnTo>
                  <a:lnTo>
                    <a:pt x="112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4344614" y="2293061"/>
              <a:ext cx="3965858" cy="2465439"/>
            </a:xfrm>
            <a:custGeom>
              <a:rect b="b" l="l" r="r" t="t"/>
              <a:pathLst>
                <a:path extrusionOk="0" h="118119" w="190004">
                  <a:moveTo>
                    <a:pt x="111914" y="1"/>
                  </a:moveTo>
                  <a:lnTo>
                    <a:pt x="111914" y="11209"/>
                  </a:lnTo>
                  <a:lnTo>
                    <a:pt x="103208" y="11209"/>
                  </a:lnTo>
                  <a:lnTo>
                    <a:pt x="103208" y="23651"/>
                  </a:lnTo>
                  <a:lnTo>
                    <a:pt x="98571" y="23651"/>
                  </a:lnTo>
                  <a:lnTo>
                    <a:pt x="87864" y="16479"/>
                  </a:lnTo>
                  <a:lnTo>
                    <a:pt x="87864" y="10275"/>
                  </a:lnTo>
                  <a:lnTo>
                    <a:pt x="55107" y="10275"/>
                  </a:lnTo>
                  <a:lnTo>
                    <a:pt x="55107" y="32224"/>
                  </a:lnTo>
                  <a:lnTo>
                    <a:pt x="22350" y="10275"/>
                  </a:lnTo>
                  <a:lnTo>
                    <a:pt x="22350" y="54573"/>
                  </a:lnTo>
                  <a:lnTo>
                    <a:pt x="1" y="54540"/>
                  </a:lnTo>
                  <a:lnTo>
                    <a:pt x="1" y="118119"/>
                  </a:lnTo>
                  <a:lnTo>
                    <a:pt x="111347" y="118119"/>
                  </a:lnTo>
                  <a:lnTo>
                    <a:pt x="111347" y="106877"/>
                  </a:lnTo>
                  <a:lnTo>
                    <a:pt x="120287" y="106877"/>
                  </a:lnTo>
                  <a:lnTo>
                    <a:pt x="120287" y="104009"/>
                  </a:lnTo>
                  <a:lnTo>
                    <a:pt x="134797" y="104009"/>
                  </a:lnTo>
                  <a:lnTo>
                    <a:pt x="134797" y="118119"/>
                  </a:lnTo>
                  <a:lnTo>
                    <a:pt x="167554" y="118119"/>
                  </a:lnTo>
                  <a:lnTo>
                    <a:pt x="167554" y="106877"/>
                  </a:lnTo>
                  <a:lnTo>
                    <a:pt x="190003" y="106877"/>
                  </a:lnTo>
                  <a:lnTo>
                    <a:pt x="190003" y="15479"/>
                  </a:lnTo>
                  <a:lnTo>
                    <a:pt x="166253" y="15479"/>
                  </a:lnTo>
                  <a:lnTo>
                    <a:pt x="166253" y="31323"/>
                  </a:lnTo>
                  <a:lnTo>
                    <a:pt x="161817" y="28355"/>
                  </a:lnTo>
                  <a:lnTo>
                    <a:pt x="161817" y="27621"/>
                  </a:lnTo>
                  <a:lnTo>
                    <a:pt x="161116" y="27888"/>
                  </a:lnTo>
                  <a:lnTo>
                    <a:pt x="134797" y="10275"/>
                  </a:lnTo>
                  <a:lnTo>
                    <a:pt x="134797" y="25619"/>
                  </a:lnTo>
                  <a:lnTo>
                    <a:pt x="129827" y="25619"/>
                  </a:lnTo>
                  <a:lnTo>
                    <a:pt x="129827" y="23651"/>
                  </a:lnTo>
                  <a:lnTo>
                    <a:pt x="123689" y="23651"/>
                  </a:lnTo>
                  <a:lnTo>
                    <a:pt x="123689" y="11209"/>
                  </a:lnTo>
                  <a:lnTo>
                    <a:pt x="114983" y="11209"/>
                  </a:lnTo>
                  <a:lnTo>
                    <a:pt x="114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40"/>
          <p:cNvSpPr/>
          <p:nvPr/>
        </p:nvSpPr>
        <p:spPr>
          <a:xfrm>
            <a:off x="244617" y="3525959"/>
            <a:ext cx="821583" cy="205427"/>
          </a:xfrm>
          <a:custGeom>
            <a:rect b="b" l="l" r="r" t="t"/>
            <a:pathLst>
              <a:path extrusionOk="0" h="9842" w="39362">
                <a:moveTo>
                  <a:pt x="15478" y="1"/>
                </a:moveTo>
                <a:cubicBezTo>
                  <a:pt x="12276" y="1"/>
                  <a:pt x="9440" y="1502"/>
                  <a:pt x="7639" y="3837"/>
                </a:cubicBezTo>
                <a:cubicBezTo>
                  <a:pt x="7172" y="3737"/>
                  <a:pt x="6705" y="3670"/>
                  <a:pt x="6205" y="3670"/>
                </a:cubicBezTo>
                <a:cubicBezTo>
                  <a:pt x="2769" y="3670"/>
                  <a:pt x="0" y="6439"/>
                  <a:pt x="0" y="9841"/>
                </a:cubicBezTo>
                <a:lnTo>
                  <a:pt x="39362" y="9841"/>
                </a:lnTo>
                <a:cubicBezTo>
                  <a:pt x="39362" y="7673"/>
                  <a:pt x="37594" y="5905"/>
                  <a:pt x="35425" y="5905"/>
                </a:cubicBezTo>
                <a:cubicBezTo>
                  <a:pt x="34425" y="5905"/>
                  <a:pt x="33524" y="6305"/>
                  <a:pt x="32824" y="6906"/>
                </a:cubicBezTo>
                <a:cubicBezTo>
                  <a:pt x="31789" y="4971"/>
                  <a:pt x="29721" y="3670"/>
                  <a:pt x="27386" y="3670"/>
                </a:cubicBezTo>
                <a:cubicBezTo>
                  <a:pt x="26085" y="3670"/>
                  <a:pt x="24885" y="4070"/>
                  <a:pt x="23884" y="4738"/>
                </a:cubicBezTo>
                <a:cubicBezTo>
                  <a:pt x="22183" y="1902"/>
                  <a:pt x="19047" y="1"/>
                  <a:pt x="154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0"/>
          <p:cNvSpPr/>
          <p:nvPr/>
        </p:nvSpPr>
        <p:spPr>
          <a:xfrm>
            <a:off x="1499466" y="3266625"/>
            <a:ext cx="820895" cy="205406"/>
          </a:xfrm>
          <a:custGeom>
            <a:rect b="b" l="l" r="r" t="t"/>
            <a:pathLst>
              <a:path extrusionOk="0" h="9841" w="39329">
                <a:moveTo>
                  <a:pt x="15445" y="0"/>
                </a:moveTo>
                <a:cubicBezTo>
                  <a:pt x="12242" y="0"/>
                  <a:pt x="9440" y="1501"/>
                  <a:pt x="7639" y="3836"/>
                </a:cubicBezTo>
                <a:cubicBezTo>
                  <a:pt x="7172" y="3736"/>
                  <a:pt x="6672" y="3670"/>
                  <a:pt x="6171" y="3670"/>
                </a:cubicBezTo>
                <a:cubicBezTo>
                  <a:pt x="2769" y="3670"/>
                  <a:pt x="0" y="6438"/>
                  <a:pt x="0" y="9841"/>
                </a:cubicBezTo>
                <a:lnTo>
                  <a:pt x="39328" y="9841"/>
                </a:lnTo>
                <a:cubicBezTo>
                  <a:pt x="39328" y="7673"/>
                  <a:pt x="37594" y="5905"/>
                  <a:pt x="35426" y="5905"/>
                </a:cubicBezTo>
                <a:cubicBezTo>
                  <a:pt x="34425" y="5905"/>
                  <a:pt x="33491" y="6305"/>
                  <a:pt x="32790" y="6905"/>
                </a:cubicBezTo>
                <a:cubicBezTo>
                  <a:pt x="31756" y="4971"/>
                  <a:pt x="29721" y="3670"/>
                  <a:pt x="27353" y="3670"/>
                </a:cubicBezTo>
                <a:cubicBezTo>
                  <a:pt x="26086" y="3670"/>
                  <a:pt x="24885" y="4070"/>
                  <a:pt x="23884" y="4737"/>
                </a:cubicBezTo>
                <a:cubicBezTo>
                  <a:pt x="22149" y="1902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0"/>
          <p:cNvSpPr/>
          <p:nvPr/>
        </p:nvSpPr>
        <p:spPr>
          <a:xfrm>
            <a:off x="176" y="4311400"/>
            <a:ext cx="9144108" cy="592529"/>
          </a:xfrm>
          <a:custGeom>
            <a:rect b="b" l="l" r="r" t="t"/>
            <a:pathLst>
              <a:path extrusionOk="0" h="28388" w="344346">
                <a:moveTo>
                  <a:pt x="0" y="1"/>
                </a:moveTo>
                <a:lnTo>
                  <a:pt x="0" y="28388"/>
                </a:lnTo>
                <a:lnTo>
                  <a:pt x="344346" y="28388"/>
                </a:lnTo>
                <a:lnTo>
                  <a:pt x="3443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0"/>
          <p:cNvSpPr/>
          <p:nvPr/>
        </p:nvSpPr>
        <p:spPr>
          <a:xfrm>
            <a:off x="0" y="4472250"/>
            <a:ext cx="9144287" cy="671220"/>
          </a:xfrm>
          <a:custGeom>
            <a:rect b="b" l="l" r="r" t="t"/>
            <a:pathLst>
              <a:path extrusionOk="0" h="49803" w="335940">
                <a:moveTo>
                  <a:pt x="0" y="0"/>
                </a:moveTo>
                <a:lnTo>
                  <a:pt x="0" y="49802"/>
                </a:lnTo>
                <a:lnTo>
                  <a:pt x="335940" y="49802"/>
                </a:lnTo>
                <a:lnTo>
                  <a:pt x="335940" y="0"/>
                </a:lnTo>
                <a:close/>
              </a:path>
            </a:pathLst>
          </a:custGeom>
          <a:solidFill>
            <a:srgbClr val="BE4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0"/>
          <p:cNvSpPr/>
          <p:nvPr/>
        </p:nvSpPr>
        <p:spPr>
          <a:xfrm>
            <a:off x="4605913" y="3670959"/>
            <a:ext cx="821583" cy="205427"/>
          </a:xfrm>
          <a:custGeom>
            <a:rect b="b" l="l" r="r" t="t"/>
            <a:pathLst>
              <a:path extrusionOk="0" h="9842" w="39362">
                <a:moveTo>
                  <a:pt x="15478" y="1"/>
                </a:moveTo>
                <a:cubicBezTo>
                  <a:pt x="12276" y="1"/>
                  <a:pt x="9440" y="1502"/>
                  <a:pt x="7639" y="3837"/>
                </a:cubicBezTo>
                <a:cubicBezTo>
                  <a:pt x="7172" y="3737"/>
                  <a:pt x="6705" y="3670"/>
                  <a:pt x="6205" y="3670"/>
                </a:cubicBezTo>
                <a:cubicBezTo>
                  <a:pt x="2769" y="3670"/>
                  <a:pt x="0" y="6439"/>
                  <a:pt x="0" y="9841"/>
                </a:cubicBezTo>
                <a:lnTo>
                  <a:pt x="39362" y="9841"/>
                </a:lnTo>
                <a:cubicBezTo>
                  <a:pt x="39362" y="7673"/>
                  <a:pt x="37594" y="5905"/>
                  <a:pt x="35425" y="5905"/>
                </a:cubicBezTo>
                <a:cubicBezTo>
                  <a:pt x="34425" y="5905"/>
                  <a:pt x="33524" y="6305"/>
                  <a:pt x="32824" y="6906"/>
                </a:cubicBezTo>
                <a:cubicBezTo>
                  <a:pt x="31789" y="4971"/>
                  <a:pt x="29721" y="3670"/>
                  <a:pt x="27386" y="3670"/>
                </a:cubicBezTo>
                <a:cubicBezTo>
                  <a:pt x="26085" y="3670"/>
                  <a:pt x="24885" y="4070"/>
                  <a:pt x="23884" y="4738"/>
                </a:cubicBezTo>
                <a:cubicBezTo>
                  <a:pt x="22183" y="1902"/>
                  <a:pt x="19047" y="1"/>
                  <a:pt x="154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0"/>
          <p:cNvGrpSpPr/>
          <p:nvPr/>
        </p:nvGrpSpPr>
        <p:grpSpPr>
          <a:xfrm>
            <a:off x="47066" y="3054675"/>
            <a:ext cx="1616239" cy="1256751"/>
            <a:chOff x="1379476" y="3054675"/>
            <a:chExt cx="1616239" cy="1256751"/>
          </a:xfrm>
        </p:grpSpPr>
        <p:sp>
          <p:nvSpPr>
            <p:cNvPr id="816" name="Google Shape;816;p40"/>
            <p:cNvSpPr/>
            <p:nvPr/>
          </p:nvSpPr>
          <p:spPr>
            <a:xfrm>
              <a:off x="2087429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1999321" y="3054675"/>
              <a:ext cx="996394" cy="509740"/>
            </a:xfrm>
            <a:custGeom>
              <a:rect b="b" l="l" r="r" t="t"/>
              <a:pathLst>
                <a:path extrusionOk="0" h="16980" w="33191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191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2239658" y="3981953"/>
              <a:ext cx="145207" cy="328479"/>
            </a:xfrm>
            <a:custGeom>
              <a:rect b="b" l="l" r="r" t="t"/>
              <a:pathLst>
                <a:path extrusionOk="0" h="10942" w="4837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2477984" y="3981953"/>
              <a:ext cx="309446" cy="215303"/>
            </a:xfrm>
            <a:custGeom>
              <a:rect b="b" l="l" r="r" t="t"/>
              <a:pathLst>
                <a:path extrusionOk="0" h="7172" w="10308">
                  <a:moveTo>
                    <a:pt x="0" y="0"/>
                  </a:moveTo>
                  <a:lnTo>
                    <a:pt x="0" y="7172"/>
                  </a:lnTo>
                  <a:lnTo>
                    <a:pt x="10307" y="7172"/>
                  </a:lnTo>
                  <a:lnTo>
                    <a:pt x="10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2202584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2375827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2549071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2723305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2412872" y="3375105"/>
              <a:ext cx="175287" cy="175287"/>
            </a:xfrm>
            <a:custGeom>
              <a:rect b="b" l="l" r="r" t="t"/>
              <a:pathLst>
                <a:path extrusionOk="0" h="5839" w="5839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2487981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2360818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2202584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2375827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2549071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2723305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799030" y="3644472"/>
              <a:ext cx="401578" cy="666954"/>
            </a:xfrm>
            <a:custGeom>
              <a:rect b="b" l="l" r="r" t="t"/>
              <a:pathLst>
                <a:path extrusionOk="0" h="22217" w="13377">
                  <a:moveTo>
                    <a:pt x="6672" y="1"/>
                  </a:moveTo>
                  <a:cubicBezTo>
                    <a:pt x="2970" y="1"/>
                    <a:pt x="1" y="3003"/>
                    <a:pt x="1" y="6705"/>
                  </a:cubicBezTo>
                  <a:cubicBezTo>
                    <a:pt x="1" y="10141"/>
                    <a:pt x="2569" y="12977"/>
                    <a:pt x="5905" y="13344"/>
                  </a:cubicBezTo>
                  <a:lnTo>
                    <a:pt x="5905" y="22217"/>
                  </a:lnTo>
                  <a:lnTo>
                    <a:pt x="7440" y="22217"/>
                  </a:lnTo>
                  <a:lnTo>
                    <a:pt x="7440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5" y="1"/>
                    <a:pt x="6672" y="1"/>
                  </a:cubicBezTo>
                  <a:close/>
                </a:path>
              </a:pathLst>
            </a:custGeom>
            <a:solidFill>
              <a:srgbClr val="EB7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1379476" y="3955896"/>
              <a:ext cx="720000" cy="354536"/>
            </a:xfrm>
            <a:custGeom>
              <a:rect b="b" l="l" r="r" t="t"/>
              <a:pathLst>
                <a:path extrusionOk="0" h="11810" w="23984">
                  <a:moveTo>
                    <a:pt x="4337" y="4671"/>
                  </a:moveTo>
                  <a:lnTo>
                    <a:pt x="4337" y="9508"/>
                  </a:lnTo>
                  <a:lnTo>
                    <a:pt x="2435" y="9508"/>
                  </a:lnTo>
                  <a:lnTo>
                    <a:pt x="2435" y="4671"/>
                  </a:lnTo>
                  <a:close/>
                  <a:moveTo>
                    <a:pt x="8673" y="4671"/>
                  </a:moveTo>
                  <a:lnTo>
                    <a:pt x="8673" y="9508"/>
                  </a:lnTo>
                  <a:lnTo>
                    <a:pt x="6772" y="9508"/>
                  </a:lnTo>
                  <a:lnTo>
                    <a:pt x="6772" y="4671"/>
                  </a:lnTo>
                  <a:close/>
                  <a:moveTo>
                    <a:pt x="12976" y="4671"/>
                  </a:moveTo>
                  <a:lnTo>
                    <a:pt x="12976" y="9508"/>
                  </a:lnTo>
                  <a:lnTo>
                    <a:pt x="11075" y="9508"/>
                  </a:lnTo>
                  <a:lnTo>
                    <a:pt x="11075" y="4671"/>
                  </a:lnTo>
                  <a:close/>
                  <a:moveTo>
                    <a:pt x="17279" y="4671"/>
                  </a:moveTo>
                  <a:lnTo>
                    <a:pt x="17279" y="9508"/>
                  </a:lnTo>
                  <a:lnTo>
                    <a:pt x="15378" y="9508"/>
                  </a:lnTo>
                  <a:lnTo>
                    <a:pt x="15378" y="4671"/>
                  </a:lnTo>
                  <a:close/>
                  <a:moveTo>
                    <a:pt x="21582" y="4671"/>
                  </a:moveTo>
                  <a:lnTo>
                    <a:pt x="21582" y="9508"/>
                  </a:lnTo>
                  <a:lnTo>
                    <a:pt x="19681" y="9508"/>
                  </a:lnTo>
                  <a:lnTo>
                    <a:pt x="19681" y="4671"/>
                  </a:lnTo>
                  <a:close/>
                  <a:moveTo>
                    <a:pt x="1234" y="1"/>
                  </a:moveTo>
                  <a:lnTo>
                    <a:pt x="0" y="1635"/>
                  </a:lnTo>
                  <a:lnTo>
                    <a:pt x="0" y="2336"/>
                  </a:lnTo>
                  <a:lnTo>
                    <a:pt x="0" y="4671"/>
                  </a:lnTo>
                  <a:lnTo>
                    <a:pt x="0" y="9474"/>
                  </a:lnTo>
                  <a:lnTo>
                    <a:pt x="0" y="11809"/>
                  </a:lnTo>
                  <a:lnTo>
                    <a:pt x="23984" y="11809"/>
                  </a:lnTo>
                  <a:lnTo>
                    <a:pt x="23984" y="9474"/>
                  </a:lnTo>
                  <a:lnTo>
                    <a:pt x="23984" y="4671"/>
                  </a:lnTo>
                  <a:lnTo>
                    <a:pt x="23984" y="2336"/>
                  </a:lnTo>
                  <a:lnTo>
                    <a:pt x="23984" y="1635"/>
                  </a:lnTo>
                  <a:lnTo>
                    <a:pt x="22783" y="1"/>
                  </a:lnTo>
                  <a:lnTo>
                    <a:pt x="21582" y="1635"/>
                  </a:lnTo>
                  <a:lnTo>
                    <a:pt x="21582" y="2336"/>
                  </a:lnTo>
                  <a:lnTo>
                    <a:pt x="19681" y="2336"/>
                  </a:lnTo>
                  <a:lnTo>
                    <a:pt x="19681" y="1635"/>
                  </a:lnTo>
                  <a:lnTo>
                    <a:pt x="18480" y="1"/>
                  </a:lnTo>
                  <a:lnTo>
                    <a:pt x="17279" y="1635"/>
                  </a:lnTo>
                  <a:lnTo>
                    <a:pt x="17279" y="2336"/>
                  </a:lnTo>
                  <a:lnTo>
                    <a:pt x="15378" y="2336"/>
                  </a:lnTo>
                  <a:lnTo>
                    <a:pt x="15378" y="1635"/>
                  </a:lnTo>
                  <a:lnTo>
                    <a:pt x="14177" y="1"/>
                  </a:lnTo>
                  <a:lnTo>
                    <a:pt x="12943" y="1635"/>
                  </a:lnTo>
                  <a:lnTo>
                    <a:pt x="12943" y="2336"/>
                  </a:lnTo>
                  <a:lnTo>
                    <a:pt x="11075" y="2336"/>
                  </a:lnTo>
                  <a:lnTo>
                    <a:pt x="11075" y="1635"/>
                  </a:lnTo>
                  <a:lnTo>
                    <a:pt x="9841" y="1"/>
                  </a:lnTo>
                  <a:lnTo>
                    <a:pt x="8640" y="1635"/>
                  </a:lnTo>
                  <a:lnTo>
                    <a:pt x="8640" y="2336"/>
                  </a:lnTo>
                  <a:lnTo>
                    <a:pt x="6738" y="2336"/>
                  </a:lnTo>
                  <a:lnTo>
                    <a:pt x="6738" y="1635"/>
                  </a:lnTo>
                  <a:lnTo>
                    <a:pt x="5538" y="1"/>
                  </a:lnTo>
                  <a:lnTo>
                    <a:pt x="4337" y="1635"/>
                  </a:lnTo>
                  <a:lnTo>
                    <a:pt x="4337" y="2336"/>
                  </a:lnTo>
                  <a:lnTo>
                    <a:pt x="2435" y="2336"/>
                  </a:lnTo>
                  <a:lnTo>
                    <a:pt x="2435" y="1635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40"/>
          <p:cNvGrpSpPr/>
          <p:nvPr/>
        </p:nvGrpSpPr>
        <p:grpSpPr>
          <a:xfrm>
            <a:off x="4903854" y="3054675"/>
            <a:ext cx="1268759" cy="1255766"/>
            <a:chOff x="6106045" y="3054675"/>
            <a:chExt cx="1268759" cy="1255766"/>
          </a:xfrm>
        </p:grpSpPr>
        <p:sp>
          <p:nvSpPr>
            <p:cNvPr id="834" name="Google Shape;834;p40"/>
            <p:cNvSpPr/>
            <p:nvPr/>
          </p:nvSpPr>
          <p:spPr>
            <a:xfrm>
              <a:off x="7069345" y="3571374"/>
              <a:ext cx="218335" cy="738042"/>
            </a:xfrm>
            <a:custGeom>
              <a:rect b="b" l="l" r="r" t="t"/>
              <a:pathLst>
                <a:path extrusionOk="0" h="24585" w="7273">
                  <a:moveTo>
                    <a:pt x="3637" y="1"/>
                  </a:moveTo>
                  <a:cubicBezTo>
                    <a:pt x="1635" y="1"/>
                    <a:pt x="1" y="1602"/>
                    <a:pt x="1" y="3637"/>
                  </a:cubicBezTo>
                  <a:lnTo>
                    <a:pt x="1" y="13110"/>
                  </a:lnTo>
                  <a:cubicBezTo>
                    <a:pt x="1" y="14911"/>
                    <a:pt x="1302" y="16412"/>
                    <a:pt x="3003" y="16713"/>
                  </a:cubicBezTo>
                  <a:lnTo>
                    <a:pt x="3003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2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71" y="1"/>
                    <a:pt x="3637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6918136" y="3571374"/>
              <a:ext cx="218335" cy="738042"/>
            </a:xfrm>
            <a:custGeom>
              <a:rect b="b" l="l" r="r" t="t"/>
              <a:pathLst>
                <a:path extrusionOk="0" h="24585" w="7273">
                  <a:moveTo>
                    <a:pt x="3637" y="1"/>
                  </a:moveTo>
                  <a:cubicBezTo>
                    <a:pt x="1635" y="1"/>
                    <a:pt x="1" y="1602"/>
                    <a:pt x="1" y="3637"/>
                  </a:cubicBezTo>
                  <a:lnTo>
                    <a:pt x="1" y="13110"/>
                  </a:lnTo>
                  <a:cubicBezTo>
                    <a:pt x="1" y="14911"/>
                    <a:pt x="1302" y="16412"/>
                    <a:pt x="3003" y="16713"/>
                  </a:cubicBezTo>
                  <a:lnTo>
                    <a:pt x="3003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2" y="16412"/>
                    <a:pt x="7273" y="14911"/>
                    <a:pt x="7273" y="13110"/>
                  </a:cubicBezTo>
                  <a:lnTo>
                    <a:pt x="7273" y="3637"/>
                  </a:lnTo>
                  <a:cubicBezTo>
                    <a:pt x="7273" y="1602"/>
                    <a:pt x="5638" y="1"/>
                    <a:pt x="3637" y="1"/>
                  </a:cubicBezTo>
                  <a:close/>
                </a:path>
              </a:pathLst>
            </a:custGeom>
            <a:solidFill>
              <a:srgbClr val="ED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6194153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0" y="12743"/>
                  </a:lnTo>
                  <a:lnTo>
                    <a:pt x="0" y="39962"/>
                  </a:lnTo>
                  <a:lnTo>
                    <a:pt x="27353" y="39962"/>
                  </a:lnTo>
                  <a:lnTo>
                    <a:pt x="27353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6106045" y="3054675"/>
              <a:ext cx="997384" cy="509740"/>
            </a:xfrm>
            <a:custGeom>
              <a:rect b="b" l="l" r="r" t="t"/>
              <a:pathLst>
                <a:path extrusionOk="0" h="16980" w="33224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2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6346352" y="3981953"/>
              <a:ext cx="145237" cy="328479"/>
            </a:xfrm>
            <a:custGeom>
              <a:rect b="b" l="l" r="r" t="t"/>
              <a:pathLst>
                <a:path extrusionOk="0" h="10942" w="4838">
                  <a:moveTo>
                    <a:pt x="1" y="0"/>
                  </a:moveTo>
                  <a:lnTo>
                    <a:pt x="1" y="10941"/>
                  </a:lnTo>
                  <a:lnTo>
                    <a:pt x="4838" y="10941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6584678" y="3981953"/>
              <a:ext cx="309476" cy="215303"/>
            </a:xfrm>
            <a:custGeom>
              <a:rect b="b" l="l" r="r" t="t"/>
              <a:pathLst>
                <a:path extrusionOk="0" h="7172" w="10309">
                  <a:moveTo>
                    <a:pt x="1" y="0"/>
                  </a:moveTo>
                  <a:lnTo>
                    <a:pt x="1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6309308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6482551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6655795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6830029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6519595" y="3375105"/>
              <a:ext cx="175257" cy="175287"/>
            </a:xfrm>
            <a:custGeom>
              <a:rect b="b" l="l" r="r" t="t"/>
              <a:pathLst>
                <a:path extrusionOk="0" h="5839" w="5838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6594705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0" y="1"/>
                  </a:moveTo>
                  <a:lnTo>
                    <a:pt x="0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6467511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1" y="0"/>
                  </a:moveTo>
                  <a:lnTo>
                    <a:pt x="1" y="834"/>
                  </a:lnTo>
                  <a:lnTo>
                    <a:pt x="9341" y="834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6309308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6482551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6655795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6830029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6654774" y="3955896"/>
              <a:ext cx="720030" cy="354536"/>
            </a:xfrm>
            <a:custGeom>
              <a:rect b="b" l="l" r="r" t="t"/>
              <a:pathLst>
                <a:path extrusionOk="0" h="11810" w="23985">
                  <a:moveTo>
                    <a:pt x="4337" y="4671"/>
                  </a:moveTo>
                  <a:lnTo>
                    <a:pt x="4337" y="9508"/>
                  </a:lnTo>
                  <a:lnTo>
                    <a:pt x="2436" y="9508"/>
                  </a:lnTo>
                  <a:lnTo>
                    <a:pt x="2436" y="4671"/>
                  </a:lnTo>
                  <a:close/>
                  <a:moveTo>
                    <a:pt x="8640" y="4671"/>
                  </a:moveTo>
                  <a:lnTo>
                    <a:pt x="8640" y="9508"/>
                  </a:lnTo>
                  <a:lnTo>
                    <a:pt x="6739" y="9508"/>
                  </a:lnTo>
                  <a:lnTo>
                    <a:pt x="6739" y="4671"/>
                  </a:lnTo>
                  <a:close/>
                  <a:moveTo>
                    <a:pt x="12943" y="4671"/>
                  </a:moveTo>
                  <a:lnTo>
                    <a:pt x="12943" y="9508"/>
                  </a:lnTo>
                  <a:lnTo>
                    <a:pt x="11042" y="9508"/>
                  </a:lnTo>
                  <a:lnTo>
                    <a:pt x="11042" y="4671"/>
                  </a:lnTo>
                  <a:close/>
                  <a:moveTo>
                    <a:pt x="17280" y="4671"/>
                  </a:moveTo>
                  <a:lnTo>
                    <a:pt x="17280" y="9508"/>
                  </a:lnTo>
                  <a:lnTo>
                    <a:pt x="15378" y="9508"/>
                  </a:lnTo>
                  <a:lnTo>
                    <a:pt x="15378" y="4671"/>
                  </a:lnTo>
                  <a:close/>
                  <a:moveTo>
                    <a:pt x="21583" y="4671"/>
                  </a:moveTo>
                  <a:lnTo>
                    <a:pt x="21583" y="9508"/>
                  </a:lnTo>
                  <a:lnTo>
                    <a:pt x="19681" y="9508"/>
                  </a:lnTo>
                  <a:lnTo>
                    <a:pt x="19681" y="4671"/>
                  </a:lnTo>
                  <a:close/>
                  <a:moveTo>
                    <a:pt x="1202" y="1"/>
                  </a:moveTo>
                  <a:lnTo>
                    <a:pt x="1" y="1635"/>
                  </a:lnTo>
                  <a:lnTo>
                    <a:pt x="1" y="2336"/>
                  </a:lnTo>
                  <a:lnTo>
                    <a:pt x="1" y="4671"/>
                  </a:lnTo>
                  <a:lnTo>
                    <a:pt x="1" y="9474"/>
                  </a:lnTo>
                  <a:lnTo>
                    <a:pt x="1" y="11809"/>
                  </a:lnTo>
                  <a:lnTo>
                    <a:pt x="23985" y="11809"/>
                  </a:lnTo>
                  <a:lnTo>
                    <a:pt x="23985" y="9474"/>
                  </a:lnTo>
                  <a:lnTo>
                    <a:pt x="23985" y="4671"/>
                  </a:lnTo>
                  <a:lnTo>
                    <a:pt x="23985" y="2336"/>
                  </a:lnTo>
                  <a:lnTo>
                    <a:pt x="23985" y="1635"/>
                  </a:lnTo>
                  <a:lnTo>
                    <a:pt x="22784" y="1"/>
                  </a:lnTo>
                  <a:lnTo>
                    <a:pt x="21583" y="1635"/>
                  </a:lnTo>
                  <a:lnTo>
                    <a:pt x="21583" y="2336"/>
                  </a:lnTo>
                  <a:lnTo>
                    <a:pt x="19681" y="2336"/>
                  </a:lnTo>
                  <a:lnTo>
                    <a:pt x="19681" y="1635"/>
                  </a:lnTo>
                  <a:lnTo>
                    <a:pt x="18481" y="1"/>
                  </a:lnTo>
                  <a:lnTo>
                    <a:pt x="17246" y="1635"/>
                  </a:lnTo>
                  <a:lnTo>
                    <a:pt x="17246" y="2336"/>
                  </a:lnTo>
                  <a:lnTo>
                    <a:pt x="15378" y="2336"/>
                  </a:lnTo>
                  <a:lnTo>
                    <a:pt x="15378" y="1635"/>
                  </a:lnTo>
                  <a:lnTo>
                    <a:pt x="14144" y="1"/>
                  </a:lnTo>
                  <a:lnTo>
                    <a:pt x="12943" y="1635"/>
                  </a:lnTo>
                  <a:lnTo>
                    <a:pt x="12943" y="2336"/>
                  </a:lnTo>
                  <a:lnTo>
                    <a:pt x="11042" y="2336"/>
                  </a:lnTo>
                  <a:lnTo>
                    <a:pt x="11042" y="1635"/>
                  </a:lnTo>
                  <a:lnTo>
                    <a:pt x="9841" y="1"/>
                  </a:lnTo>
                  <a:lnTo>
                    <a:pt x="8640" y="1635"/>
                  </a:lnTo>
                  <a:lnTo>
                    <a:pt x="8640" y="2336"/>
                  </a:lnTo>
                  <a:lnTo>
                    <a:pt x="6739" y="2336"/>
                  </a:lnTo>
                  <a:lnTo>
                    <a:pt x="6739" y="1635"/>
                  </a:lnTo>
                  <a:lnTo>
                    <a:pt x="5538" y="1"/>
                  </a:lnTo>
                  <a:lnTo>
                    <a:pt x="4304" y="1635"/>
                  </a:lnTo>
                  <a:lnTo>
                    <a:pt x="4304" y="2336"/>
                  </a:lnTo>
                  <a:lnTo>
                    <a:pt x="2436" y="2336"/>
                  </a:lnTo>
                  <a:lnTo>
                    <a:pt x="2436" y="1635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40"/>
          <p:cNvGrpSpPr/>
          <p:nvPr/>
        </p:nvGrpSpPr>
        <p:grpSpPr>
          <a:xfrm>
            <a:off x="1883296" y="3055163"/>
            <a:ext cx="1272368" cy="1255766"/>
            <a:chOff x="4677854" y="3054675"/>
            <a:chExt cx="1272368" cy="1255766"/>
          </a:xfrm>
        </p:grpSpPr>
        <p:sp>
          <p:nvSpPr>
            <p:cNvPr id="853" name="Google Shape;853;p40"/>
            <p:cNvSpPr/>
            <p:nvPr/>
          </p:nvSpPr>
          <p:spPr>
            <a:xfrm>
              <a:off x="4677854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4857421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769314" y="3054675"/>
              <a:ext cx="997415" cy="509740"/>
            </a:xfrm>
            <a:custGeom>
              <a:rect b="b" l="l" r="r" t="t"/>
              <a:pathLst>
                <a:path extrusionOk="0" h="16980" w="33225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5009651" y="3981953"/>
              <a:ext cx="145207" cy="328479"/>
            </a:xfrm>
            <a:custGeom>
              <a:rect b="b" l="l" r="r" t="t"/>
              <a:pathLst>
                <a:path extrusionOk="0" h="10942" w="4837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5247977" y="3981953"/>
              <a:ext cx="309446" cy="215303"/>
            </a:xfrm>
            <a:custGeom>
              <a:rect b="b" l="l" r="r" t="t"/>
              <a:pathLst>
                <a:path extrusionOk="0" h="7172" w="10308">
                  <a:moveTo>
                    <a:pt x="0" y="0"/>
                  </a:moveTo>
                  <a:lnTo>
                    <a:pt x="0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972576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5145820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5319063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5493297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5182864" y="3375105"/>
              <a:ext cx="175287" cy="175287"/>
            </a:xfrm>
            <a:custGeom>
              <a:rect b="b" l="l" r="r" t="t"/>
              <a:pathLst>
                <a:path extrusionOk="0" h="5839" w="5839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8" y="5838"/>
                    <a:pt x="5838" y="4537"/>
                    <a:pt x="5838" y="2903"/>
                  </a:cubicBezTo>
                  <a:cubicBezTo>
                    <a:pt x="5838" y="1302"/>
                    <a:pt x="4538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5257973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5130810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4972576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5145820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5319063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5493297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731917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EE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40"/>
          <p:cNvSpPr/>
          <p:nvPr/>
        </p:nvSpPr>
        <p:spPr>
          <a:xfrm>
            <a:off x="5546038" y="1392862"/>
            <a:ext cx="820895" cy="205406"/>
          </a:xfrm>
          <a:custGeom>
            <a:rect b="b" l="l" r="r" t="t"/>
            <a:pathLst>
              <a:path extrusionOk="0" h="9841" w="39329">
                <a:moveTo>
                  <a:pt x="15445" y="0"/>
                </a:moveTo>
                <a:cubicBezTo>
                  <a:pt x="12242" y="0"/>
                  <a:pt x="9440" y="1501"/>
                  <a:pt x="7639" y="3836"/>
                </a:cubicBezTo>
                <a:cubicBezTo>
                  <a:pt x="7172" y="3736"/>
                  <a:pt x="6672" y="3670"/>
                  <a:pt x="6171" y="3670"/>
                </a:cubicBezTo>
                <a:cubicBezTo>
                  <a:pt x="2769" y="3670"/>
                  <a:pt x="0" y="6438"/>
                  <a:pt x="0" y="9841"/>
                </a:cubicBezTo>
                <a:lnTo>
                  <a:pt x="39328" y="9841"/>
                </a:lnTo>
                <a:cubicBezTo>
                  <a:pt x="39328" y="7673"/>
                  <a:pt x="37594" y="5905"/>
                  <a:pt x="35426" y="5905"/>
                </a:cubicBezTo>
                <a:cubicBezTo>
                  <a:pt x="34425" y="5905"/>
                  <a:pt x="33491" y="6305"/>
                  <a:pt x="32790" y="6905"/>
                </a:cubicBezTo>
                <a:cubicBezTo>
                  <a:pt x="31756" y="4971"/>
                  <a:pt x="29721" y="3670"/>
                  <a:pt x="27353" y="3670"/>
                </a:cubicBezTo>
                <a:cubicBezTo>
                  <a:pt x="26086" y="3670"/>
                  <a:pt x="24885" y="4070"/>
                  <a:pt x="23884" y="4737"/>
                </a:cubicBezTo>
                <a:cubicBezTo>
                  <a:pt x="22149" y="1902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" name="Google Shape;871;p40"/>
          <p:cNvGrpSpPr/>
          <p:nvPr/>
        </p:nvGrpSpPr>
        <p:grpSpPr>
          <a:xfrm>
            <a:off x="7641620" y="3054188"/>
            <a:ext cx="1429529" cy="1256751"/>
            <a:chOff x="2999477" y="3054675"/>
            <a:chExt cx="1429529" cy="1256751"/>
          </a:xfrm>
        </p:grpSpPr>
        <p:sp>
          <p:nvSpPr>
            <p:cNvPr id="872" name="Google Shape;872;p40"/>
            <p:cNvSpPr/>
            <p:nvPr/>
          </p:nvSpPr>
          <p:spPr>
            <a:xfrm>
              <a:off x="3520720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0" y="12743"/>
                  </a:lnTo>
                  <a:lnTo>
                    <a:pt x="0" y="39962"/>
                  </a:lnTo>
                  <a:lnTo>
                    <a:pt x="27353" y="39962"/>
                  </a:lnTo>
                  <a:lnTo>
                    <a:pt x="27353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3432582" y="3054675"/>
              <a:ext cx="996424" cy="509740"/>
            </a:xfrm>
            <a:custGeom>
              <a:rect b="b" l="l" r="r" t="t"/>
              <a:pathLst>
                <a:path extrusionOk="0" h="16980" w="33192">
                  <a:moveTo>
                    <a:pt x="16613" y="0"/>
                  </a:moveTo>
                  <a:lnTo>
                    <a:pt x="1" y="14878"/>
                  </a:lnTo>
                  <a:lnTo>
                    <a:pt x="1869" y="16979"/>
                  </a:lnTo>
                  <a:lnTo>
                    <a:pt x="16613" y="3770"/>
                  </a:lnTo>
                  <a:lnTo>
                    <a:pt x="31323" y="16979"/>
                  </a:lnTo>
                  <a:lnTo>
                    <a:pt x="33191" y="14878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3672919" y="3981953"/>
              <a:ext cx="145237" cy="328479"/>
            </a:xfrm>
            <a:custGeom>
              <a:rect b="b" l="l" r="r" t="t"/>
              <a:pathLst>
                <a:path extrusionOk="0" h="10942" w="4838">
                  <a:moveTo>
                    <a:pt x="1" y="0"/>
                  </a:moveTo>
                  <a:lnTo>
                    <a:pt x="1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3911245" y="3981953"/>
              <a:ext cx="309446" cy="215303"/>
            </a:xfrm>
            <a:custGeom>
              <a:rect b="b" l="l" r="r" t="t"/>
              <a:pathLst>
                <a:path extrusionOk="0" h="7172" w="10308">
                  <a:moveTo>
                    <a:pt x="1" y="0"/>
                  </a:moveTo>
                  <a:lnTo>
                    <a:pt x="1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3635875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3809118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3982332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4156596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3846163" y="3375105"/>
              <a:ext cx="175257" cy="175287"/>
            </a:xfrm>
            <a:custGeom>
              <a:rect b="b" l="l" r="r" t="t"/>
              <a:pathLst>
                <a:path extrusionOk="0" h="5839" w="5838">
                  <a:moveTo>
                    <a:pt x="2936" y="1"/>
                  </a:moveTo>
                  <a:cubicBezTo>
                    <a:pt x="1335" y="1"/>
                    <a:pt x="0" y="1302"/>
                    <a:pt x="0" y="2903"/>
                  </a:cubicBezTo>
                  <a:cubicBezTo>
                    <a:pt x="0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3921272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0" y="1"/>
                  </a:moveTo>
                  <a:lnTo>
                    <a:pt x="0" y="9374"/>
                  </a:lnTo>
                  <a:lnTo>
                    <a:pt x="867" y="937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3794079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1" y="0"/>
                  </a:moveTo>
                  <a:lnTo>
                    <a:pt x="1" y="834"/>
                  </a:lnTo>
                  <a:lnTo>
                    <a:pt x="9341" y="834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3635875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3809118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3982332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156596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3271377" y="3644472"/>
              <a:ext cx="401578" cy="666954"/>
            </a:xfrm>
            <a:custGeom>
              <a:rect b="b" l="l" r="r" t="t"/>
              <a:pathLst>
                <a:path extrusionOk="0" h="22217" w="13377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999477" y="3644472"/>
              <a:ext cx="401578" cy="666954"/>
            </a:xfrm>
            <a:custGeom>
              <a:rect b="b" l="l" r="r" t="t"/>
              <a:pathLst>
                <a:path extrusionOk="0" h="22217" w="13377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0"/>
          <p:cNvSpPr/>
          <p:nvPr/>
        </p:nvSpPr>
        <p:spPr>
          <a:xfrm>
            <a:off x="1278400" y="1079137"/>
            <a:ext cx="820895" cy="205406"/>
          </a:xfrm>
          <a:custGeom>
            <a:rect b="b" l="l" r="r" t="t"/>
            <a:pathLst>
              <a:path extrusionOk="0" h="9841" w="39329">
                <a:moveTo>
                  <a:pt x="15445" y="0"/>
                </a:moveTo>
                <a:cubicBezTo>
                  <a:pt x="12242" y="0"/>
                  <a:pt x="9440" y="1501"/>
                  <a:pt x="7639" y="3836"/>
                </a:cubicBezTo>
                <a:cubicBezTo>
                  <a:pt x="7172" y="3736"/>
                  <a:pt x="6672" y="3670"/>
                  <a:pt x="6171" y="3670"/>
                </a:cubicBezTo>
                <a:cubicBezTo>
                  <a:pt x="2769" y="3670"/>
                  <a:pt x="0" y="6438"/>
                  <a:pt x="0" y="9841"/>
                </a:cubicBezTo>
                <a:lnTo>
                  <a:pt x="39328" y="9841"/>
                </a:lnTo>
                <a:cubicBezTo>
                  <a:pt x="39328" y="7673"/>
                  <a:pt x="37594" y="5905"/>
                  <a:pt x="35426" y="5905"/>
                </a:cubicBezTo>
                <a:cubicBezTo>
                  <a:pt x="34425" y="5905"/>
                  <a:pt x="33491" y="6305"/>
                  <a:pt x="32790" y="6905"/>
                </a:cubicBezTo>
                <a:cubicBezTo>
                  <a:pt x="31756" y="4971"/>
                  <a:pt x="29721" y="3670"/>
                  <a:pt x="27353" y="3670"/>
                </a:cubicBezTo>
                <a:cubicBezTo>
                  <a:pt x="26086" y="3670"/>
                  <a:pt x="24885" y="4070"/>
                  <a:pt x="23884" y="4737"/>
                </a:cubicBezTo>
                <a:cubicBezTo>
                  <a:pt x="22149" y="1902"/>
                  <a:pt x="19014" y="0"/>
                  <a:pt x="154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40"/>
          <p:cNvGrpSpPr/>
          <p:nvPr/>
        </p:nvGrpSpPr>
        <p:grpSpPr>
          <a:xfrm>
            <a:off x="3401814" y="3055163"/>
            <a:ext cx="1272368" cy="1255766"/>
            <a:chOff x="4677854" y="3054675"/>
            <a:chExt cx="1272368" cy="1255766"/>
          </a:xfrm>
        </p:grpSpPr>
        <p:sp>
          <p:nvSpPr>
            <p:cNvPr id="891" name="Google Shape;891;p40"/>
            <p:cNvSpPr/>
            <p:nvPr/>
          </p:nvSpPr>
          <p:spPr>
            <a:xfrm>
              <a:off x="4677854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857421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4769314" y="3054675"/>
              <a:ext cx="997415" cy="509740"/>
            </a:xfrm>
            <a:custGeom>
              <a:rect b="b" l="l" r="r" t="t"/>
              <a:pathLst>
                <a:path extrusionOk="0" h="16980" w="33225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009651" y="3981953"/>
              <a:ext cx="145207" cy="328479"/>
            </a:xfrm>
            <a:custGeom>
              <a:rect b="b" l="l" r="r" t="t"/>
              <a:pathLst>
                <a:path extrusionOk="0" h="10942" w="4837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247977" y="3981953"/>
              <a:ext cx="309446" cy="215303"/>
            </a:xfrm>
            <a:custGeom>
              <a:rect b="b" l="l" r="r" t="t"/>
              <a:pathLst>
                <a:path extrusionOk="0" h="7172" w="10308">
                  <a:moveTo>
                    <a:pt x="0" y="0"/>
                  </a:moveTo>
                  <a:lnTo>
                    <a:pt x="0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972576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5145820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5319063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5493297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5182864" y="3375105"/>
              <a:ext cx="175287" cy="175287"/>
            </a:xfrm>
            <a:custGeom>
              <a:rect b="b" l="l" r="r" t="t"/>
              <a:pathLst>
                <a:path extrusionOk="0" h="5839" w="5839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8" y="5838"/>
                    <a:pt x="5838" y="4537"/>
                    <a:pt x="5838" y="2903"/>
                  </a:cubicBezTo>
                  <a:cubicBezTo>
                    <a:pt x="5838" y="1302"/>
                    <a:pt x="4538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5257973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5130810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972576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5145820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5319063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5493297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5731917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EE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40"/>
          <p:cNvGrpSpPr/>
          <p:nvPr/>
        </p:nvGrpSpPr>
        <p:grpSpPr>
          <a:xfrm>
            <a:off x="6291458" y="3054675"/>
            <a:ext cx="1272368" cy="1255766"/>
            <a:chOff x="4677854" y="3054675"/>
            <a:chExt cx="1272368" cy="1255766"/>
          </a:xfrm>
        </p:grpSpPr>
        <p:sp>
          <p:nvSpPr>
            <p:cNvPr id="909" name="Google Shape;909;p40"/>
            <p:cNvSpPr/>
            <p:nvPr/>
          </p:nvSpPr>
          <p:spPr>
            <a:xfrm>
              <a:off x="4677854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4857421" y="3110752"/>
              <a:ext cx="821167" cy="1199689"/>
            </a:xfrm>
            <a:custGeom>
              <a:rect b="b" l="l" r="r" t="t"/>
              <a:pathLst>
                <a:path extrusionOk="0" h="39963" w="27354">
                  <a:moveTo>
                    <a:pt x="13677" y="0"/>
                  </a:moveTo>
                  <a:lnTo>
                    <a:pt x="1" y="12743"/>
                  </a:lnTo>
                  <a:lnTo>
                    <a:pt x="1" y="39962"/>
                  </a:lnTo>
                  <a:lnTo>
                    <a:pt x="27354" y="39962"/>
                  </a:lnTo>
                  <a:lnTo>
                    <a:pt x="27354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4769314" y="3054675"/>
              <a:ext cx="997415" cy="509740"/>
            </a:xfrm>
            <a:custGeom>
              <a:rect b="b" l="l" r="r" t="t"/>
              <a:pathLst>
                <a:path extrusionOk="0" h="16980" w="33225">
                  <a:moveTo>
                    <a:pt x="16612" y="0"/>
                  </a:moveTo>
                  <a:lnTo>
                    <a:pt x="0" y="14878"/>
                  </a:lnTo>
                  <a:lnTo>
                    <a:pt x="1868" y="16979"/>
                  </a:lnTo>
                  <a:lnTo>
                    <a:pt x="16612" y="3770"/>
                  </a:lnTo>
                  <a:lnTo>
                    <a:pt x="31323" y="16979"/>
                  </a:lnTo>
                  <a:lnTo>
                    <a:pt x="33224" y="14878"/>
                  </a:lnTo>
                  <a:lnTo>
                    <a:pt x="16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5009651" y="3981953"/>
              <a:ext cx="145207" cy="328479"/>
            </a:xfrm>
            <a:custGeom>
              <a:rect b="b" l="l" r="r" t="t"/>
              <a:pathLst>
                <a:path extrusionOk="0" h="10942" w="4837">
                  <a:moveTo>
                    <a:pt x="0" y="0"/>
                  </a:moveTo>
                  <a:lnTo>
                    <a:pt x="0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5247977" y="3981953"/>
              <a:ext cx="309446" cy="215303"/>
            </a:xfrm>
            <a:custGeom>
              <a:rect b="b" l="l" r="r" t="t"/>
              <a:pathLst>
                <a:path extrusionOk="0" h="7172" w="10308">
                  <a:moveTo>
                    <a:pt x="0" y="0"/>
                  </a:moveTo>
                  <a:lnTo>
                    <a:pt x="0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4972576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5145820" y="3654498"/>
              <a:ext cx="102188" cy="251357"/>
            </a:xfrm>
            <a:custGeom>
              <a:rect b="b" l="l" r="r" t="t"/>
              <a:pathLst>
                <a:path extrusionOk="0" h="8373" w="3404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5319063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5493297" y="3654498"/>
              <a:ext cx="102158" cy="251357"/>
            </a:xfrm>
            <a:custGeom>
              <a:rect b="b" l="l" r="r" t="t"/>
              <a:pathLst>
                <a:path extrusionOk="0" h="8373" w="3403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5182864" y="3375105"/>
              <a:ext cx="175287" cy="175287"/>
            </a:xfrm>
            <a:custGeom>
              <a:rect b="b" l="l" r="r" t="t"/>
              <a:pathLst>
                <a:path extrusionOk="0" h="5839" w="5839">
                  <a:moveTo>
                    <a:pt x="2936" y="1"/>
                  </a:moveTo>
                  <a:cubicBezTo>
                    <a:pt x="1335" y="1"/>
                    <a:pt x="1" y="1302"/>
                    <a:pt x="1" y="2903"/>
                  </a:cubicBezTo>
                  <a:cubicBezTo>
                    <a:pt x="1" y="4537"/>
                    <a:pt x="1335" y="5838"/>
                    <a:pt x="2936" y="5838"/>
                  </a:cubicBezTo>
                  <a:cubicBezTo>
                    <a:pt x="4538" y="5838"/>
                    <a:pt x="5838" y="4537"/>
                    <a:pt x="5838" y="2903"/>
                  </a:cubicBezTo>
                  <a:cubicBezTo>
                    <a:pt x="5838" y="1302"/>
                    <a:pt x="4538" y="1"/>
                    <a:pt x="2936" y="1"/>
                  </a:cubicBezTo>
                  <a:close/>
                </a:path>
              </a:pathLst>
            </a:custGeom>
            <a:solidFill>
              <a:srgbClr val="F0C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5257973" y="3322030"/>
              <a:ext cx="26057" cy="281438"/>
            </a:xfrm>
            <a:custGeom>
              <a:rect b="b" l="l" r="r" t="t"/>
              <a:pathLst>
                <a:path extrusionOk="0" h="9375" w="868">
                  <a:moveTo>
                    <a:pt x="1" y="1"/>
                  </a:moveTo>
                  <a:lnTo>
                    <a:pt x="1" y="9374"/>
                  </a:lnTo>
                  <a:lnTo>
                    <a:pt x="868" y="937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5130810" y="3450214"/>
              <a:ext cx="280417" cy="25067"/>
            </a:xfrm>
            <a:custGeom>
              <a:rect b="b" l="l" r="r" t="t"/>
              <a:pathLst>
                <a:path extrusionOk="0" h="835" w="9341">
                  <a:moveTo>
                    <a:pt x="0" y="0"/>
                  </a:moveTo>
                  <a:lnTo>
                    <a:pt x="0" y="834"/>
                  </a:lnTo>
                  <a:lnTo>
                    <a:pt x="9340" y="834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4972576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5145820" y="3841761"/>
              <a:ext cx="102188" cy="64093"/>
            </a:xfrm>
            <a:custGeom>
              <a:rect b="b" l="l" r="r" t="t"/>
              <a:pathLst>
                <a:path extrusionOk="0" h="2135" w="3404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5319063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5493297" y="3841761"/>
              <a:ext cx="102158" cy="64093"/>
            </a:xfrm>
            <a:custGeom>
              <a:rect b="b" l="l" r="r" t="t"/>
              <a:pathLst>
                <a:path extrusionOk="0" h="2135" w="3403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5731917" y="3571374"/>
              <a:ext cx="218305" cy="738042"/>
            </a:xfrm>
            <a:custGeom>
              <a:rect b="b" l="l" r="r" t="t"/>
              <a:pathLst>
                <a:path extrusionOk="0" h="24585" w="7272">
                  <a:moveTo>
                    <a:pt x="3636" y="1"/>
                  </a:moveTo>
                  <a:cubicBezTo>
                    <a:pt x="1635" y="1"/>
                    <a:pt x="0" y="1602"/>
                    <a:pt x="0" y="3637"/>
                  </a:cubicBezTo>
                  <a:lnTo>
                    <a:pt x="0" y="13110"/>
                  </a:lnTo>
                  <a:cubicBezTo>
                    <a:pt x="0" y="14911"/>
                    <a:pt x="1301" y="16412"/>
                    <a:pt x="3002" y="16713"/>
                  </a:cubicBezTo>
                  <a:lnTo>
                    <a:pt x="3002" y="24585"/>
                  </a:lnTo>
                  <a:lnTo>
                    <a:pt x="4270" y="24585"/>
                  </a:lnTo>
                  <a:lnTo>
                    <a:pt x="4270" y="16713"/>
                  </a:lnTo>
                  <a:cubicBezTo>
                    <a:pt x="5971" y="16412"/>
                    <a:pt x="7272" y="14911"/>
                    <a:pt x="7272" y="13110"/>
                  </a:cubicBezTo>
                  <a:lnTo>
                    <a:pt x="7272" y="3637"/>
                  </a:lnTo>
                  <a:cubicBezTo>
                    <a:pt x="7272" y="1602"/>
                    <a:pt x="5637" y="1"/>
                    <a:pt x="3636" y="1"/>
                  </a:cubicBezTo>
                  <a:close/>
                </a:path>
              </a:pathLst>
            </a:custGeom>
            <a:solidFill>
              <a:srgbClr val="EE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>
            <p:ph type="title"/>
          </p:nvPr>
        </p:nvSpPr>
        <p:spPr>
          <a:xfrm>
            <a:off x="760161" y="545125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</a:t>
            </a:r>
            <a:r>
              <a:rPr lang="en"/>
              <a:t> </a:t>
            </a:r>
            <a:r>
              <a:rPr lang="en"/>
              <a:t>Problem Statement </a:t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>
            <a:off x="5201343" y="2836486"/>
            <a:ext cx="3428957" cy="2098436"/>
          </a:xfrm>
          <a:custGeom>
            <a:rect b="b" l="l" r="r" t="t"/>
            <a:pathLst>
              <a:path extrusionOk="0" h="187235" w="305952">
                <a:moveTo>
                  <a:pt x="305952" y="0"/>
                </a:moveTo>
                <a:lnTo>
                  <a:pt x="184665" y="23050"/>
                </a:lnTo>
                <a:lnTo>
                  <a:pt x="220491" y="43731"/>
                </a:lnTo>
                <a:lnTo>
                  <a:pt x="0" y="171056"/>
                </a:lnTo>
                <a:lnTo>
                  <a:pt x="28053" y="187234"/>
                </a:lnTo>
                <a:lnTo>
                  <a:pt x="248544" y="59943"/>
                </a:lnTo>
                <a:lnTo>
                  <a:pt x="284370" y="80624"/>
                </a:lnTo>
                <a:lnTo>
                  <a:pt x="30595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1699650" y="1414300"/>
            <a:ext cx="31815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Context: 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Analyst Team looking into HDB Resale Transactions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 </a:t>
            </a:r>
            <a:r>
              <a:rPr lang="en" sz="1200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advise HDB and the government (EXCO)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 policies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:</a:t>
            </a: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Analyse different factors and its effects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Then through development of ML model, 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 give our insights</a:t>
            </a: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31" name="Google Shape;331;p17"/>
          <p:cNvGrpSpPr/>
          <p:nvPr/>
        </p:nvGrpSpPr>
        <p:grpSpPr>
          <a:xfrm flipH="1">
            <a:off x="6311320" y="482467"/>
            <a:ext cx="589499" cy="3234304"/>
            <a:chOff x="7139615" y="1617320"/>
            <a:chExt cx="429163" cy="2354790"/>
          </a:xfrm>
        </p:grpSpPr>
        <p:sp>
          <p:nvSpPr>
            <p:cNvPr id="332" name="Google Shape;332;p17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17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342" name="Google Shape;342;p17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17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17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354" name="Google Shape;354;p17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17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7"/>
          <p:cNvGrpSpPr/>
          <p:nvPr/>
        </p:nvGrpSpPr>
        <p:grpSpPr>
          <a:xfrm flipH="1">
            <a:off x="6716131" y="2173086"/>
            <a:ext cx="589048" cy="1776610"/>
            <a:chOff x="6845236" y="2848204"/>
            <a:chExt cx="428835" cy="1293491"/>
          </a:xfrm>
        </p:grpSpPr>
        <p:grpSp>
          <p:nvGrpSpPr>
            <p:cNvPr id="382" name="Google Shape;382;p17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383" name="Google Shape;383;p17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7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7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17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3" name="Google Shape;393;p17"/>
          <p:cNvGrpSpPr/>
          <p:nvPr/>
        </p:nvGrpSpPr>
        <p:grpSpPr>
          <a:xfrm flipH="1">
            <a:off x="7107725" y="2650348"/>
            <a:ext cx="589499" cy="1527677"/>
            <a:chOff x="6559821" y="3195683"/>
            <a:chExt cx="429163" cy="1112251"/>
          </a:xfrm>
        </p:grpSpPr>
        <p:sp>
          <p:nvSpPr>
            <p:cNvPr id="394" name="Google Shape;394;p17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 flipH="1">
            <a:off x="7490205" y="3089404"/>
            <a:ext cx="589485" cy="1309726"/>
            <a:chOff x="6281380" y="3515345"/>
            <a:chExt cx="429153" cy="953569"/>
          </a:xfrm>
        </p:grpSpPr>
        <p:sp>
          <p:nvSpPr>
            <p:cNvPr id="412" name="Google Shape;412;p17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17"/>
          <p:cNvGrpSpPr/>
          <p:nvPr/>
        </p:nvGrpSpPr>
        <p:grpSpPr>
          <a:xfrm flipH="1">
            <a:off x="7895931" y="3538871"/>
            <a:ext cx="589485" cy="1094537"/>
            <a:chOff x="5986006" y="3842587"/>
            <a:chExt cx="429153" cy="796897"/>
          </a:xfrm>
        </p:grpSpPr>
        <p:sp>
          <p:nvSpPr>
            <p:cNvPr id="457" name="Google Shape;457;p17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2" name="Google Shape;542;p17" title="contex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00" y="1511925"/>
            <a:ext cx="816900" cy="8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 title="disorient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0" y="2974036"/>
            <a:ext cx="880321" cy="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8" title="Data Distrib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0" y="500424"/>
            <a:ext cx="6349299" cy="3378325"/>
          </a:xfrm>
          <a:prstGeom prst="rect">
            <a:avLst/>
          </a:prstGeom>
          <a:noFill/>
          <a:ln cap="flat" cmpd="sng" w="15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p18" title="Screenshot 2025-12-08 at 10.15.2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25" y="506499"/>
            <a:ext cx="2116675" cy="3378325"/>
          </a:xfrm>
          <a:prstGeom prst="rect">
            <a:avLst/>
          </a:prstGeom>
          <a:noFill/>
          <a:ln cap="flat" cmpd="sng" w="15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p18"/>
          <p:cNvSpPr txBox="1"/>
          <p:nvPr/>
        </p:nvSpPr>
        <p:spPr>
          <a:xfrm>
            <a:off x="298500" y="3992725"/>
            <a:ext cx="8547000" cy="107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Assumptions: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Disregarded Flat Model Analysis due to its growing irrelevance for future policy making and outdated nature.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rgbClr val="BF9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Right skewed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distribution → from 800k and beyond are rare outliers, and could skew public perception of prices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rgbClr val="1155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400 - 600K range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be the baseline for HDB should aim for to make housing affordable</a:t>
            </a:r>
            <a:endParaRPr sz="12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2" name="Google Shape;552;p18"/>
          <p:cNvSpPr txBox="1"/>
          <p:nvPr>
            <p:ph type="title"/>
          </p:nvPr>
        </p:nvSpPr>
        <p:spPr>
          <a:xfrm>
            <a:off x="658800" y="53170"/>
            <a:ext cx="766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Findings</a:t>
            </a:r>
            <a:endParaRPr sz="2000"/>
          </a:p>
        </p:txBody>
      </p:sp>
      <p:sp>
        <p:nvSpPr>
          <p:cNvPr id="553" name="Google Shape;55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9"/>
          <p:cNvSpPr txBox="1"/>
          <p:nvPr>
            <p:ph type="title"/>
          </p:nvPr>
        </p:nvSpPr>
        <p:spPr>
          <a:xfrm>
            <a:off x="1800449" y="0"/>
            <a:ext cx="5543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C8C8C"/>
                </a:solidFill>
              </a:rPr>
              <a:t>How Structural Factors Affect HDB Resale Prices</a:t>
            </a:r>
            <a:endParaRPr sz="1200">
              <a:solidFill>
                <a:srgbClr val="8C8C8C"/>
              </a:solidFill>
            </a:endParaRPr>
          </a:p>
        </p:txBody>
      </p:sp>
      <p:sp>
        <p:nvSpPr>
          <p:cNvPr id="559" name="Google Shape;559;p19"/>
          <p:cNvSpPr txBox="1"/>
          <p:nvPr>
            <p:ph type="title"/>
          </p:nvPr>
        </p:nvSpPr>
        <p:spPr>
          <a:xfrm>
            <a:off x="737550" y="247470"/>
            <a:ext cx="766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between Structural Factors and Price per SQM</a:t>
            </a:r>
            <a:endParaRPr sz="2000"/>
          </a:p>
        </p:txBody>
      </p:sp>
      <p:sp>
        <p:nvSpPr>
          <p:cNvPr id="560" name="Google Shape;560;p19"/>
          <p:cNvSpPr txBox="1"/>
          <p:nvPr/>
        </p:nvSpPr>
        <p:spPr>
          <a:xfrm>
            <a:off x="6009625" y="776437"/>
            <a:ext cx="2725800" cy="41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Findings: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 sqm chosen to </a:t>
            </a:r>
            <a:r>
              <a:rPr lang="en" sz="12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remove size effect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Flat Types and Floor Area per sqm are </a:t>
            </a:r>
            <a:r>
              <a:rPr lang="en" sz="120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negatively correlated</a:t>
            </a:r>
            <a:r>
              <a:rPr lang="en" sz="1200">
                <a:solidFill>
                  <a:srgbClr val="93C47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 price per sqm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Remaining Lease (Years) are </a:t>
            </a:r>
            <a:r>
              <a:rPr lang="en" sz="1200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moderately positively correlated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 price per sqm</a:t>
            </a:r>
            <a:endParaRPr sz="1200">
              <a:solidFill>
                <a:srgbClr val="6AA84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Hence, aim to mitigate effects of lease decay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61" name="Google Shape;561;p19" title="Structural Factors and Resale Price Correlation Heatmap.png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357250" y="776437"/>
            <a:ext cx="5489275" cy="4106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2" name="Google Shape;562;p19"/>
          <p:cNvSpPr/>
          <p:nvPr/>
        </p:nvSpPr>
        <p:spPr>
          <a:xfrm>
            <a:off x="4421925" y="978400"/>
            <a:ext cx="527400" cy="527400"/>
          </a:xfrm>
          <a:prstGeom prst="ellipse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19"/>
          <p:cNvSpPr/>
          <p:nvPr/>
        </p:nvSpPr>
        <p:spPr>
          <a:xfrm>
            <a:off x="4421925" y="1578749"/>
            <a:ext cx="527400" cy="527400"/>
          </a:xfrm>
          <a:prstGeom prst="ellipse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19"/>
          <p:cNvSpPr/>
          <p:nvPr/>
        </p:nvSpPr>
        <p:spPr>
          <a:xfrm>
            <a:off x="4421914" y="2179095"/>
            <a:ext cx="527400" cy="5274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0" title="Resale Price Per Sqm by Floor Area Boxplot 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57" y="804775"/>
            <a:ext cx="4208049" cy="2672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20" title="Resale Price Per Sqm by Flat Type Box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332" y="802726"/>
            <a:ext cx="4208050" cy="2672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20"/>
          <p:cNvSpPr txBox="1"/>
          <p:nvPr/>
        </p:nvSpPr>
        <p:spPr>
          <a:xfrm>
            <a:off x="175257" y="3689500"/>
            <a:ext cx="8758200" cy="1236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Context and Assumptions:</a:t>
            </a:r>
            <a:endParaRPr b="1" sz="130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Using Resale Price per SQM as the Dependent Variable to remove Size Effect, as we already know that Bigger Houses and Houses w/ more Rooms tend to be more expensive (Higher Resale Price).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Findings:</a:t>
            </a:r>
            <a:endParaRPr b="1" sz="130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Smaller Flat Sizes generally command Higher Price per SQM than Larger Flat Sizes 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Fira Sans Extra Condensed Medium"/>
              <a:buChar char="-"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Flat Types follow the same trend → Lesser rooms = Higher Price per SQM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3" name="Google Shape;573;p20"/>
          <p:cNvSpPr txBox="1"/>
          <p:nvPr>
            <p:ph type="title"/>
          </p:nvPr>
        </p:nvSpPr>
        <p:spPr>
          <a:xfrm>
            <a:off x="648297" y="0"/>
            <a:ext cx="7847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How Structural factors affect HDB Resale Prices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74" name="Google Shape;574;p20"/>
          <p:cNvSpPr txBox="1"/>
          <p:nvPr>
            <p:ph type="title"/>
          </p:nvPr>
        </p:nvSpPr>
        <p:spPr>
          <a:xfrm>
            <a:off x="918450" y="256525"/>
            <a:ext cx="7307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Analysis of Resale Price per SQM by Floor Area (SQM) and Flat Type</a:t>
            </a:r>
            <a:endParaRPr sz="2000"/>
          </a:p>
        </p:txBody>
      </p:sp>
      <p:sp>
        <p:nvSpPr>
          <p:cNvPr id="575" name="Google Shape;575;p20"/>
          <p:cNvSpPr txBox="1"/>
          <p:nvPr/>
        </p:nvSpPr>
        <p:spPr>
          <a:xfrm>
            <a:off x="189869" y="3689500"/>
            <a:ext cx="8758200" cy="1236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Inferences: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AutoNum type="arabicPeriod"/>
            </a:pPr>
            <a:r>
              <a:rPr lang="en" sz="1200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Affordability Premium 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Sellers charge a greater price for Smaller Flats as Smaller flats tend to be more affordable</a:t>
            </a:r>
            <a:b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</a:t>
            </a:r>
            <a:r>
              <a:rPr lang="en" sz="1200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Lesser Floor Area = Lower Price Point = More affordable. </a:t>
            </a:r>
            <a:endParaRPr sz="1200" u="sng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AutoNum type="arabicPeriod"/>
            </a:pPr>
            <a:r>
              <a:rPr lang="en" sz="12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Greater Land Cost Proportion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→ Smalle</a:t>
            </a: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 flats have a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ccess to the same common amenities / areas such as Elevators, Fitness Corners, etc. </a:t>
            </a:r>
            <a:b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These Fixed Costs take up a greater proportion of total floor area resulting in a Higher Price per SQM.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6" name="Google Shape;57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1"/>
          <p:cNvSpPr txBox="1"/>
          <p:nvPr>
            <p:ph type="title"/>
          </p:nvPr>
        </p:nvSpPr>
        <p:spPr>
          <a:xfrm>
            <a:off x="648297" y="-106350"/>
            <a:ext cx="7847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How structural factors affect HDB Resale Prices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2" name="Google Shape;582;p21"/>
          <p:cNvSpPr txBox="1"/>
          <p:nvPr>
            <p:ph type="title"/>
          </p:nvPr>
        </p:nvSpPr>
        <p:spPr>
          <a:xfrm>
            <a:off x="946050" y="96225"/>
            <a:ext cx="7251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Understanding how Flat Storey affects Resale Prices</a:t>
            </a:r>
            <a:endParaRPr sz="2000"/>
          </a:p>
        </p:txBody>
      </p:sp>
      <p:sp>
        <p:nvSpPr>
          <p:cNvPr id="583" name="Google Shape;583;p21"/>
          <p:cNvSpPr txBox="1"/>
          <p:nvPr/>
        </p:nvSpPr>
        <p:spPr>
          <a:xfrm>
            <a:off x="7069514" y="658800"/>
            <a:ext cx="1839600" cy="404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Findings:</a:t>
            </a:r>
            <a:endParaRPr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Height Premium on Flats → Across all flat types, the </a:t>
            </a:r>
            <a:r>
              <a:rPr lang="en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higher</a:t>
            </a:r>
            <a:r>
              <a:rPr lang="en">
                <a:solidFill>
                  <a:srgbClr val="6AA84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up the flat, the </a:t>
            </a:r>
            <a:r>
              <a:rPr lang="en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greater</a:t>
            </a: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the median price per sqm</a:t>
            </a:r>
            <a:b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84" name="Google Shape;584;p21" title="Median Price Per Sqm by Storey and Flat Typ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14" y="656900"/>
            <a:ext cx="6672226" cy="4048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"/>
          <p:cNvSpPr/>
          <p:nvPr/>
        </p:nvSpPr>
        <p:spPr>
          <a:xfrm>
            <a:off x="6432332" y="2130100"/>
            <a:ext cx="2141453" cy="703233"/>
          </a:xfrm>
          <a:custGeom>
            <a:rect b="b" l="l" r="r" t="t"/>
            <a:pathLst>
              <a:path extrusionOk="0" h="34059" w="14745">
                <a:moveTo>
                  <a:pt x="0" y="1"/>
                </a:moveTo>
                <a:lnTo>
                  <a:pt x="14744" y="1"/>
                </a:lnTo>
                <a:lnTo>
                  <a:pt x="14744" y="34059"/>
                </a:lnTo>
                <a:lnTo>
                  <a:pt x="0" y="34059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103950" lIns="5198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1"/>
              <a:buFont typeface="Arial"/>
              <a:buNone/>
            </a:pPr>
            <a:r>
              <a:rPr b="1" lang="en" sz="159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Fixed Costs</a:t>
            </a:r>
            <a:endParaRPr sz="1591">
              <a:solidFill>
                <a:schemeClr val="dk1"/>
              </a:solidFill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6432332" y="2833327"/>
            <a:ext cx="2226421" cy="703233"/>
          </a:xfrm>
          <a:custGeom>
            <a:rect b="b" l="l" r="r" t="t"/>
            <a:pathLst>
              <a:path extrusionOk="0" h="34059" w="14745">
                <a:moveTo>
                  <a:pt x="0" y="1"/>
                </a:moveTo>
                <a:lnTo>
                  <a:pt x="14744" y="1"/>
                </a:lnTo>
                <a:lnTo>
                  <a:pt x="14744" y="34059"/>
                </a:lnTo>
                <a:lnTo>
                  <a:pt x="0" y="34059"/>
                </a:lnTo>
                <a:close/>
              </a:path>
            </a:pathLst>
          </a:custGeom>
          <a:solidFill>
            <a:srgbClr val="FFB6DA"/>
          </a:solidFill>
          <a:ln>
            <a:noFill/>
          </a:ln>
        </p:spPr>
        <p:txBody>
          <a:bodyPr anchorCtr="0" anchor="ctr" bIns="103950" lIns="5198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1"/>
              <a:buFont typeface="Arial"/>
              <a:buNone/>
            </a:pPr>
            <a:r>
              <a:rPr b="1" lang="en" sz="159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Scarcity</a:t>
            </a:r>
            <a:endParaRPr sz="1591">
              <a:solidFill>
                <a:schemeClr val="dk1"/>
              </a:solidFill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6314439" y="3536551"/>
            <a:ext cx="2226384" cy="723754"/>
          </a:xfrm>
          <a:custGeom>
            <a:rect b="b" l="l" r="r" t="t"/>
            <a:pathLst>
              <a:path extrusionOk="0" h="34059" w="14745">
                <a:moveTo>
                  <a:pt x="0" y="1"/>
                </a:moveTo>
                <a:lnTo>
                  <a:pt x="14744" y="1"/>
                </a:lnTo>
                <a:lnTo>
                  <a:pt x="14744" y="34059"/>
                </a:lnTo>
                <a:lnTo>
                  <a:pt x="0" y="3405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103950" lIns="519850" spcFirstLastPara="1" rIns="103950" wrap="square" tIns="103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9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 Premium</a:t>
            </a:r>
            <a:endParaRPr b="1" sz="159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3" name="Google Shape;593;p22"/>
          <p:cNvGrpSpPr/>
          <p:nvPr/>
        </p:nvGrpSpPr>
        <p:grpSpPr>
          <a:xfrm>
            <a:off x="47851" y="3536299"/>
            <a:ext cx="6232325" cy="723756"/>
            <a:chOff x="1582021" y="3828626"/>
            <a:chExt cx="4586976" cy="468299"/>
          </a:xfrm>
        </p:grpSpPr>
        <p:sp>
          <p:nvSpPr>
            <p:cNvPr id="594" name="Google Shape;594;p22"/>
            <p:cNvSpPr/>
            <p:nvPr/>
          </p:nvSpPr>
          <p:spPr>
            <a:xfrm>
              <a:off x="1582021" y="3828626"/>
              <a:ext cx="2563468" cy="468297"/>
            </a:xfrm>
            <a:custGeom>
              <a:rect b="b" l="l" r="r" t="t"/>
              <a:pathLst>
                <a:path extrusionOk="0" h="34058" w="186434">
                  <a:moveTo>
                    <a:pt x="186433" y="34058"/>
                  </a:moveTo>
                  <a:lnTo>
                    <a:pt x="17046" y="34058"/>
                  </a:lnTo>
                  <a:lnTo>
                    <a:pt x="17046" y="34058"/>
                  </a:lnTo>
                  <a:lnTo>
                    <a:pt x="0" y="17012"/>
                  </a:lnTo>
                  <a:lnTo>
                    <a:pt x="17046" y="0"/>
                  </a:lnTo>
                  <a:lnTo>
                    <a:pt x="17046" y="0"/>
                  </a:lnTo>
                  <a:lnTo>
                    <a:pt x="18643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103950" lIns="4678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1"/>
                <a:buFont typeface="Arial"/>
                <a:buNone/>
              </a:pPr>
              <a:r>
                <a:t/>
              </a:r>
              <a:endParaRPr sz="1591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3372103" y="3828628"/>
              <a:ext cx="2796894" cy="468297"/>
            </a:xfrm>
            <a:custGeom>
              <a:rect b="b" l="l" r="r" t="t"/>
              <a:pathLst>
                <a:path extrusionOk="0" h="34058" w="138033">
                  <a:moveTo>
                    <a:pt x="1" y="0"/>
                  </a:moveTo>
                  <a:lnTo>
                    <a:pt x="138033" y="0"/>
                  </a:lnTo>
                  <a:lnTo>
                    <a:pt x="138033" y="34058"/>
                  </a:lnTo>
                  <a:lnTo>
                    <a:pt x="1" y="34058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103950" lIns="207950" spcFirstLastPara="1" rIns="103950" wrap="square" tIns="103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1"/>
                <a:buFont typeface="Arial"/>
                <a:buNone/>
              </a:pPr>
              <a:r>
                <a:t/>
              </a:r>
              <a:endParaRPr sz="1364">
                <a:solidFill>
                  <a:schemeClr val="lt1"/>
                </a:solidFill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1641648" y="3887800"/>
              <a:ext cx="174763" cy="349965"/>
            </a:xfrm>
            <a:custGeom>
              <a:rect b="b" l="l" r="r" t="t"/>
              <a:pathLst>
                <a:path extrusionOk="0" h="25452" w="12710">
                  <a:moveTo>
                    <a:pt x="12710" y="0"/>
                  </a:moveTo>
                  <a:lnTo>
                    <a:pt x="1" y="12709"/>
                  </a:lnTo>
                  <a:lnTo>
                    <a:pt x="12710" y="25452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22"/>
          <p:cNvSpPr/>
          <p:nvPr/>
        </p:nvSpPr>
        <p:spPr>
          <a:xfrm>
            <a:off x="6585684" y="3804268"/>
            <a:ext cx="220110" cy="211495"/>
          </a:xfrm>
          <a:custGeom>
            <a:rect b="b" l="l" r="r" t="t"/>
            <a:pathLst>
              <a:path extrusionOk="0" h="13527" w="14078">
                <a:moveTo>
                  <a:pt x="5805" y="1885"/>
                </a:moveTo>
                <a:cubicBezTo>
                  <a:pt x="7706" y="1885"/>
                  <a:pt x="9207" y="3420"/>
                  <a:pt x="9207" y="5288"/>
                </a:cubicBezTo>
                <a:cubicBezTo>
                  <a:pt x="9207" y="7156"/>
                  <a:pt x="7673" y="8690"/>
                  <a:pt x="5805" y="8690"/>
                </a:cubicBezTo>
                <a:cubicBezTo>
                  <a:pt x="3937" y="8690"/>
                  <a:pt x="2402" y="7156"/>
                  <a:pt x="2402" y="5288"/>
                </a:cubicBezTo>
                <a:cubicBezTo>
                  <a:pt x="2402" y="3420"/>
                  <a:pt x="3937" y="1885"/>
                  <a:pt x="5805" y="1885"/>
                </a:cubicBezTo>
                <a:close/>
                <a:moveTo>
                  <a:pt x="5805" y="1"/>
                </a:moveTo>
                <a:cubicBezTo>
                  <a:pt x="4454" y="1"/>
                  <a:pt x="3103" y="518"/>
                  <a:pt x="2069" y="1552"/>
                </a:cubicBezTo>
                <a:cubicBezTo>
                  <a:pt x="1" y="3620"/>
                  <a:pt x="1" y="6956"/>
                  <a:pt x="2069" y="9024"/>
                </a:cubicBezTo>
                <a:cubicBezTo>
                  <a:pt x="3103" y="10058"/>
                  <a:pt x="4469" y="10579"/>
                  <a:pt x="5831" y="10579"/>
                </a:cubicBezTo>
                <a:cubicBezTo>
                  <a:pt x="6798" y="10579"/>
                  <a:pt x="7762" y="10317"/>
                  <a:pt x="8607" y="9791"/>
                </a:cubicBezTo>
                <a:lnTo>
                  <a:pt x="12376" y="13527"/>
                </a:lnTo>
                <a:lnTo>
                  <a:pt x="14077" y="11826"/>
                </a:lnTo>
                <a:lnTo>
                  <a:pt x="10308" y="8090"/>
                </a:lnTo>
                <a:cubicBezTo>
                  <a:pt x="11575" y="6055"/>
                  <a:pt x="11309" y="3320"/>
                  <a:pt x="9541" y="1552"/>
                </a:cubicBezTo>
                <a:cubicBezTo>
                  <a:pt x="8507" y="518"/>
                  <a:pt x="7156" y="1"/>
                  <a:pt x="58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22"/>
          <p:cNvGrpSpPr/>
          <p:nvPr/>
        </p:nvGrpSpPr>
        <p:grpSpPr>
          <a:xfrm>
            <a:off x="59910" y="2812645"/>
            <a:ext cx="6295841" cy="723736"/>
            <a:chOff x="1320546" y="2891915"/>
            <a:chExt cx="5178352" cy="468316"/>
          </a:xfrm>
        </p:grpSpPr>
        <p:sp>
          <p:nvSpPr>
            <p:cNvPr id="599" name="Google Shape;599;p22"/>
            <p:cNvSpPr/>
            <p:nvPr/>
          </p:nvSpPr>
          <p:spPr>
            <a:xfrm>
              <a:off x="1320546" y="2891915"/>
              <a:ext cx="2563468" cy="468311"/>
            </a:xfrm>
            <a:custGeom>
              <a:rect b="b" l="l" r="r" t="t"/>
              <a:pathLst>
                <a:path extrusionOk="0" h="34059" w="186434">
                  <a:moveTo>
                    <a:pt x="186434" y="34059"/>
                  </a:moveTo>
                  <a:lnTo>
                    <a:pt x="17013" y="34059"/>
                  </a:lnTo>
                  <a:lnTo>
                    <a:pt x="1" y="17046"/>
                  </a:lnTo>
                  <a:lnTo>
                    <a:pt x="17013" y="1"/>
                  </a:lnTo>
                  <a:lnTo>
                    <a:pt x="186434" y="1"/>
                  </a:lnTo>
                  <a:close/>
                </a:path>
              </a:pathLst>
            </a:custGeom>
            <a:solidFill>
              <a:srgbClr val="FFB6DA"/>
            </a:solidFill>
            <a:ln>
              <a:noFill/>
            </a:ln>
          </p:spPr>
          <p:txBody>
            <a:bodyPr anchorCtr="0" anchor="ctr" bIns="103950" lIns="4678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1"/>
                <a:buFont typeface="Arial"/>
                <a:buNone/>
              </a:pPr>
              <a:r>
                <a:t/>
              </a:r>
              <a:endParaRPr sz="1591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372106" y="2891920"/>
              <a:ext cx="3126793" cy="468311"/>
            </a:xfrm>
            <a:custGeom>
              <a:rect b="b" l="l" r="r" t="t"/>
              <a:pathLst>
                <a:path extrusionOk="0" h="34059" w="138033">
                  <a:moveTo>
                    <a:pt x="1" y="1"/>
                  </a:moveTo>
                  <a:lnTo>
                    <a:pt x="138033" y="1"/>
                  </a:lnTo>
                  <a:lnTo>
                    <a:pt x="138033" y="34059"/>
                  </a:lnTo>
                  <a:lnTo>
                    <a:pt x="1" y="34059"/>
                  </a:lnTo>
                  <a:close/>
                </a:path>
              </a:pathLst>
            </a:custGeom>
            <a:solidFill>
              <a:srgbClr val="FFB6DA"/>
            </a:solidFill>
            <a:ln>
              <a:noFill/>
            </a:ln>
          </p:spPr>
          <p:txBody>
            <a:bodyPr anchorCtr="0" anchor="ctr" bIns="103950" lIns="207950" spcFirstLastPara="1" rIns="103950" wrap="square" tIns="103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1"/>
                <a:buFont typeface="Arial"/>
                <a:buNone/>
              </a:pPr>
              <a:r>
                <a:t/>
              </a:r>
              <a:endParaRPr sz="1364">
                <a:solidFill>
                  <a:schemeClr val="lt1"/>
                </a:solidFill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379719" y="2951088"/>
              <a:ext cx="174763" cy="349979"/>
            </a:xfrm>
            <a:custGeom>
              <a:rect b="b" l="l" r="r" t="t"/>
              <a:pathLst>
                <a:path extrusionOk="0" h="25453" w="12710">
                  <a:moveTo>
                    <a:pt x="12710" y="1"/>
                  </a:moveTo>
                  <a:lnTo>
                    <a:pt x="1" y="12743"/>
                  </a:lnTo>
                  <a:lnTo>
                    <a:pt x="12710" y="25452"/>
                  </a:lnTo>
                  <a:close/>
                </a:path>
              </a:pathLst>
            </a:custGeom>
            <a:solidFill>
              <a:srgbClr val="FFB6DA"/>
            </a:soli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22"/>
          <p:cNvGrpSpPr/>
          <p:nvPr/>
        </p:nvGrpSpPr>
        <p:grpSpPr>
          <a:xfrm>
            <a:off x="59930" y="2130107"/>
            <a:ext cx="6220117" cy="703246"/>
            <a:chOff x="1075133" y="2423573"/>
            <a:chExt cx="5093864" cy="468300"/>
          </a:xfrm>
        </p:grpSpPr>
        <p:sp>
          <p:nvSpPr>
            <p:cNvPr id="603" name="Google Shape;603;p22"/>
            <p:cNvSpPr/>
            <p:nvPr/>
          </p:nvSpPr>
          <p:spPr>
            <a:xfrm>
              <a:off x="1075133" y="2423573"/>
              <a:ext cx="2563468" cy="468298"/>
            </a:xfrm>
            <a:custGeom>
              <a:rect b="b" l="l" r="r" t="t"/>
              <a:pathLst>
                <a:path extrusionOk="0" h="34058" w="186434">
                  <a:moveTo>
                    <a:pt x="186434" y="0"/>
                  </a:moveTo>
                  <a:lnTo>
                    <a:pt x="17046" y="0"/>
                  </a:lnTo>
                  <a:lnTo>
                    <a:pt x="1" y="17046"/>
                  </a:lnTo>
                  <a:lnTo>
                    <a:pt x="17046" y="34058"/>
                  </a:lnTo>
                  <a:lnTo>
                    <a:pt x="186434" y="3405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103950" lIns="4678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9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3372103" y="2423575"/>
              <a:ext cx="2796894" cy="468297"/>
            </a:xfrm>
            <a:custGeom>
              <a:rect b="b" l="l" r="r" t="t"/>
              <a:pathLst>
                <a:path extrusionOk="0" h="34058" w="138033">
                  <a:moveTo>
                    <a:pt x="1" y="0"/>
                  </a:moveTo>
                  <a:lnTo>
                    <a:pt x="138033" y="0"/>
                  </a:lnTo>
                  <a:lnTo>
                    <a:pt x="138033" y="34058"/>
                  </a:lnTo>
                  <a:lnTo>
                    <a:pt x="1" y="3405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103950" lIns="207950" spcFirstLastPara="1" rIns="103950" wrap="square" tIns="103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1"/>
                <a:buFont typeface="Arial"/>
                <a:buNone/>
              </a:pPr>
              <a:r>
                <a:t/>
              </a:r>
              <a:endParaRPr sz="1364">
                <a:solidFill>
                  <a:schemeClr val="lt1"/>
                </a:solidFill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1134307" y="2483200"/>
              <a:ext cx="175230" cy="349511"/>
            </a:xfrm>
            <a:custGeom>
              <a:rect b="b" l="l" r="r" t="t"/>
              <a:pathLst>
                <a:path extrusionOk="0" h="25419" w="12744">
                  <a:moveTo>
                    <a:pt x="12743" y="1"/>
                  </a:moveTo>
                  <a:lnTo>
                    <a:pt x="1" y="12710"/>
                  </a:lnTo>
                  <a:lnTo>
                    <a:pt x="12743" y="2541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103950" lIns="103950" spcFirstLastPara="1" rIns="103950" wrap="square" tIns="10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22"/>
          <p:cNvSpPr/>
          <p:nvPr/>
        </p:nvSpPr>
        <p:spPr>
          <a:xfrm rot="8100000">
            <a:off x="6742514" y="1406256"/>
            <a:ext cx="1453953" cy="145395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2"/>
          <p:cNvSpPr/>
          <p:nvPr/>
        </p:nvSpPr>
        <p:spPr>
          <a:xfrm>
            <a:off x="6202413" y="1063319"/>
            <a:ext cx="2567443" cy="3402032"/>
          </a:xfrm>
          <a:custGeom>
            <a:rect b="b" l="l" r="r" t="t"/>
            <a:pathLst>
              <a:path extrusionOk="0" h="217556" w="164185">
                <a:moveTo>
                  <a:pt x="164184" y="67682"/>
                </a:moveTo>
                <a:lnTo>
                  <a:pt x="164184" y="217556"/>
                </a:lnTo>
                <a:lnTo>
                  <a:pt x="0" y="217556"/>
                </a:lnTo>
                <a:lnTo>
                  <a:pt x="0" y="67682"/>
                </a:lnTo>
                <a:lnTo>
                  <a:pt x="82159" y="0"/>
                </a:lnTo>
                <a:close/>
                <a:moveTo>
                  <a:pt x="149441" y="74754"/>
                </a:moveTo>
                <a:lnTo>
                  <a:pt x="82159" y="20382"/>
                </a:lnTo>
                <a:lnTo>
                  <a:pt x="14744" y="74754"/>
                </a:lnTo>
                <a:lnTo>
                  <a:pt x="14744" y="203913"/>
                </a:lnTo>
                <a:lnTo>
                  <a:pt x="149441" y="2039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1"/>
          </a:p>
        </p:txBody>
      </p:sp>
      <p:sp>
        <p:nvSpPr>
          <p:cNvPr id="608" name="Google Shape;608;p22"/>
          <p:cNvSpPr/>
          <p:nvPr/>
        </p:nvSpPr>
        <p:spPr>
          <a:xfrm>
            <a:off x="5835867" y="754726"/>
            <a:ext cx="3267456" cy="1375537"/>
          </a:xfrm>
          <a:custGeom>
            <a:rect b="b" l="l" r="r" t="t"/>
            <a:pathLst>
              <a:path extrusionOk="0" h="87964" w="208950">
                <a:moveTo>
                  <a:pt x="1" y="87963"/>
                </a:moveTo>
                <a:lnTo>
                  <a:pt x="22383" y="87963"/>
                </a:lnTo>
                <a:lnTo>
                  <a:pt x="104542" y="20281"/>
                </a:lnTo>
                <a:lnTo>
                  <a:pt x="186567" y="87963"/>
                </a:lnTo>
                <a:lnTo>
                  <a:pt x="208950" y="87963"/>
                </a:lnTo>
                <a:lnTo>
                  <a:pt x="104542" y="0"/>
                </a:lnTo>
                <a:lnTo>
                  <a:pt x="64013" y="34091"/>
                </a:lnTo>
                <a:lnTo>
                  <a:pt x="64013" y="8940"/>
                </a:lnTo>
                <a:lnTo>
                  <a:pt x="39496" y="8940"/>
                </a:lnTo>
                <a:lnTo>
                  <a:pt x="39496" y="547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2"/>
          <p:cNvSpPr txBox="1"/>
          <p:nvPr/>
        </p:nvSpPr>
        <p:spPr>
          <a:xfrm>
            <a:off x="198707" y="2860400"/>
            <a:ext cx="594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Due to Singapore’s Land Scarcity + Constant Demand for Housing </a:t>
            </a:r>
            <a:b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</a:t>
            </a:r>
            <a:r>
              <a:rPr lang="en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Premium applied on Entry to buying a HDB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22"/>
          <p:cNvSpPr txBox="1"/>
          <p:nvPr/>
        </p:nvSpPr>
        <p:spPr>
          <a:xfrm>
            <a:off x="171532" y="3536550"/>
            <a:ext cx="6080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950" lIns="103950" spcFirstLastPara="1" rIns="103950" wrap="square" tIns="103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Height Premium is significant</a:t>
            </a: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b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Similar units can experience 150% premium applied</a:t>
            </a:r>
            <a:endParaRPr sz="1364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22"/>
          <p:cNvSpPr txBox="1"/>
          <p:nvPr>
            <p:ph type="title"/>
          </p:nvPr>
        </p:nvSpPr>
        <p:spPr>
          <a:xfrm>
            <a:off x="648297" y="0"/>
            <a:ext cx="7847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C8C8C"/>
                </a:solidFill>
              </a:rPr>
              <a:t>How structural factors affect HDB Resale Prices</a:t>
            </a:r>
            <a:endParaRPr sz="1200">
              <a:solidFill>
                <a:srgbClr val="8C8C8C"/>
              </a:solidFill>
            </a:endParaRPr>
          </a:p>
        </p:txBody>
      </p:sp>
      <p:sp>
        <p:nvSpPr>
          <p:cNvPr id="612" name="Google Shape;612;p22"/>
          <p:cNvSpPr txBox="1"/>
          <p:nvPr>
            <p:ph type="title"/>
          </p:nvPr>
        </p:nvSpPr>
        <p:spPr>
          <a:xfrm>
            <a:off x="1315650" y="240150"/>
            <a:ext cx="651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Structural</a:t>
            </a:r>
            <a:r>
              <a:rPr lang="en" sz="2000"/>
              <a:t> Factors and Resale Prices: Conclusion</a:t>
            </a:r>
            <a:endParaRPr sz="2000"/>
          </a:p>
        </p:txBody>
      </p:sp>
      <p:sp>
        <p:nvSpPr>
          <p:cNvPr id="613" name="Google Shape;613;p22"/>
          <p:cNvSpPr txBox="1"/>
          <p:nvPr/>
        </p:nvSpPr>
        <p:spPr>
          <a:xfrm>
            <a:off x="1628598" y="1542756"/>
            <a:ext cx="3122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5150" lIns="95150" spcFirstLastPara="1" rIns="95150" wrap="square" tIns="951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5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b="1" lang="en" sz="1665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Key Takeaways: </a:t>
            </a:r>
            <a:endParaRPr sz="1457"/>
          </a:p>
        </p:txBody>
      </p:sp>
      <p:sp>
        <p:nvSpPr>
          <p:cNvPr id="614" name="Google Shape;614;p22"/>
          <p:cNvSpPr/>
          <p:nvPr/>
        </p:nvSpPr>
        <p:spPr>
          <a:xfrm>
            <a:off x="6542928" y="2355877"/>
            <a:ext cx="312695" cy="268880"/>
          </a:xfrm>
          <a:custGeom>
            <a:rect b="b" l="l" r="r" t="t"/>
            <a:pathLst>
              <a:path extrusionOk="0" h="11721" w="11718">
                <a:moveTo>
                  <a:pt x="5860" y="1043"/>
                </a:moveTo>
                <a:cubicBezTo>
                  <a:pt x="6171" y="1043"/>
                  <a:pt x="6424" y="1295"/>
                  <a:pt x="6424" y="1609"/>
                </a:cubicBezTo>
                <a:lnTo>
                  <a:pt x="6424" y="2542"/>
                </a:lnTo>
                <a:cubicBezTo>
                  <a:pt x="7264" y="2792"/>
                  <a:pt x="7839" y="3566"/>
                  <a:pt x="7842" y="4442"/>
                </a:cubicBezTo>
                <a:cubicBezTo>
                  <a:pt x="7842" y="4755"/>
                  <a:pt x="7589" y="5008"/>
                  <a:pt x="7276" y="5008"/>
                </a:cubicBezTo>
                <a:cubicBezTo>
                  <a:pt x="6966" y="5008"/>
                  <a:pt x="6713" y="4755"/>
                  <a:pt x="6713" y="4442"/>
                </a:cubicBezTo>
                <a:cubicBezTo>
                  <a:pt x="6713" y="3929"/>
                  <a:pt x="6292" y="3588"/>
                  <a:pt x="5853" y="3588"/>
                </a:cubicBezTo>
                <a:cubicBezTo>
                  <a:pt x="5644" y="3588"/>
                  <a:pt x="5429" y="3666"/>
                  <a:pt x="5255" y="3840"/>
                </a:cubicBezTo>
                <a:cubicBezTo>
                  <a:pt x="4719" y="4376"/>
                  <a:pt x="5099" y="5297"/>
                  <a:pt x="5860" y="5297"/>
                </a:cubicBezTo>
                <a:cubicBezTo>
                  <a:pt x="5862" y="5297"/>
                  <a:pt x="5865" y="5297"/>
                  <a:pt x="5867" y="5297"/>
                </a:cubicBezTo>
                <a:cubicBezTo>
                  <a:pt x="6849" y="5297"/>
                  <a:pt x="7680" y="6019"/>
                  <a:pt x="7821" y="6993"/>
                </a:cubicBezTo>
                <a:cubicBezTo>
                  <a:pt x="7962" y="7968"/>
                  <a:pt x="7369" y="8899"/>
                  <a:pt x="6424" y="9179"/>
                </a:cubicBezTo>
                <a:lnTo>
                  <a:pt x="6424" y="10115"/>
                </a:lnTo>
                <a:cubicBezTo>
                  <a:pt x="6424" y="10426"/>
                  <a:pt x="6171" y="10679"/>
                  <a:pt x="5860" y="10679"/>
                </a:cubicBezTo>
                <a:cubicBezTo>
                  <a:pt x="5547" y="10679"/>
                  <a:pt x="5294" y="10426"/>
                  <a:pt x="5294" y="10115"/>
                </a:cubicBezTo>
                <a:lnTo>
                  <a:pt x="5294" y="9179"/>
                </a:lnTo>
                <a:cubicBezTo>
                  <a:pt x="4454" y="8929"/>
                  <a:pt x="3879" y="8155"/>
                  <a:pt x="3876" y="7279"/>
                </a:cubicBezTo>
                <a:cubicBezTo>
                  <a:pt x="3876" y="6966"/>
                  <a:pt x="4129" y="6713"/>
                  <a:pt x="4442" y="6713"/>
                </a:cubicBezTo>
                <a:cubicBezTo>
                  <a:pt x="4752" y="6713"/>
                  <a:pt x="5005" y="6966"/>
                  <a:pt x="5005" y="7279"/>
                </a:cubicBezTo>
                <a:cubicBezTo>
                  <a:pt x="5005" y="7792"/>
                  <a:pt x="5426" y="8133"/>
                  <a:pt x="5865" y="8133"/>
                </a:cubicBezTo>
                <a:cubicBezTo>
                  <a:pt x="6074" y="8133"/>
                  <a:pt x="6288" y="8055"/>
                  <a:pt x="6463" y="7881"/>
                </a:cubicBezTo>
                <a:cubicBezTo>
                  <a:pt x="6999" y="7345"/>
                  <a:pt x="6619" y="6427"/>
                  <a:pt x="5860" y="6427"/>
                </a:cubicBezTo>
                <a:cubicBezTo>
                  <a:pt x="4873" y="6427"/>
                  <a:pt x="4039" y="5704"/>
                  <a:pt x="3897" y="4728"/>
                </a:cubicBezTo>
                <a:cubicBezTo>
                  <a:pt x="3756" y="3753"/>
                  <a:pt x="4349" y="2822"/>
                  <a:pt x="5294" y="2542"/>
                </a:cubicBezTo>
                <a:lnTo>
                  <a:pt x="5294" y="1609"/>
                </a:lnTo>
                <a:cubicBezTo>
                  <a:pt x="5294" y="1295"/>
                  <a:pt x="5547" y="1043"/>
                  <a:pt x="5860" y="1043"/>
                </a:cubicBezTo>
                <a:close/>
                <a:moveTo>
                  <a:pt x="5860" y="1"/>
                </a:moveTo>
                <a:cubicBezTo>
                  <a:pt x="2629" y="1"/>
                  <a:pt x="1" y="2629"/>
                  <a:pt x="1" y="5861"/>
                </a:cubicBezTo>
                <a:cubicBezTo>
                  <a:pt x="1" y="9092"/>
                  <a:pt x="2629" y="11720"/>
                  <a:pt x="5860" y="11720"/>
                </a:cubicBezTo>
                <a:cubicBezTo>
                  <a:pt x="9088" y="11720"/>
                  <a:pt x="11717" y="9092"/>
                  <a:pt x="11717" y="5861"/>
                </a:cubicBezTo>
                <a:cubicBezTo>
                  <a:pt x="11717" y="2629"/>
                  <a:pt x="9088" y="1"/>
                  <a:pt x="58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15" name="Google Shape;615;p22"/>
          <p:cNvGrpSpPr/>
          <p:nvPr/>
        </p:nvGrpSpPr>
        <p:grpSpPr>
          <a:xfrm>
            <a:off x="6516392" y="2970398"/>
            <a:ext cx="376609" cy="360974"/>
            <a:chOff x="1955420" y="2397710"/>
            <a:chExt cx="467896" cy="448471"/>
          </a:xfrm>
        </p:grpSpPr>
        <p:sp>
          <p:nvSpPr>
            <p:cNvPr id="616" name="Google Shape;616;p22"/>
            <p:cNvSpPr/>
            <p:nvPr/>
          </p:nvSpPr>
          <p:spPr>
            <a:xfrm>
              <a:off x="2001209" y="2408903"/>
              <a:ext cx="376300" cy="427572"/>
            </a:xfrm>
            <a:custGeom>
              <a:rect b="b" l="l" r="r" t="t"/>
              <a:pathLst>
                <a:path extrusionOk="0" h="18580" w="21299">
                  <a:moveTo>
                    <a:pt x="8021" y="0"/>
                  </a:moveTo>
                  <a:lnTo>
                    <a:pt x="5710" y="635"/>
                  </a:lnTo>
                  <a:lnTo>
                    <a:pt x="4395" y="2266"/>
                  </a:lnTo>
                  <a:lnTo>
                    <a:pt x="3716" y="3897"/>
                  </a:lnTo>
                  <a:lnTo>
                    <a:pt x="3852" y="6118"/>
                  </a:lnTo>
                  <a:lnTo>
                    <a:pt x="4713" y="9018"/>
                  </a:lnTo>
                  <a:lnTo>
                    <a:pt x="4939" y="9562"/>
                  </a:lnTo>
                  <a:lnTo>
                    <a:pt x="2175" y="13187"/>
                  </a:lnTo>
                  <a:lnTo>
                    <a:pt x="0" y="16903"/>
                  </a:lnTo>
                  <a:lnTo>
                    <a:pt x="543" y="17447"/>
                  </a:lnTo>
                  <a:lnTo>
                    <a:pt x="11420" y="18218"/>
                  </a:lnTo>
                  <a:lnTo>
                    <a:pt x="15407" y="18580"/>
                  </a:lnTo>
                  <a:lnTo>
                    <a:pt x="16631" y="17946"/>
                  </a:lnTo>
                  <a:lnTo>
                    <a:pt x="19350" y="13414"/>
                  </a:lnTo>
                  <a:lnTo>
                    <a:pt x="21299" y="10197"/>
                  </a:lnTo>
                  <a:lnTo>
                    <a:pt x="21072" y="9562"/>
                  </a:lnTo>
                  <a:lnTo>
                    <a:pt x="9290" y="9154"/>
                  </a:lnTo>
                  <a:lnTo>
                    <a:pt x="10966" y="4215"/>
                  </a:lnTo>
                  <a:lnTo>
                    <a:pt x="10921" y="1858"/>
                  </a:lnTo>
                  <a:lnTo>
                    <a:pt x="9969" y="3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617" name="Google Shape;617;p22"/>
            <p:cNvGrpSpPr/>
            <p:nvPr/>
          </p:nvGrpSpPr>
          <p:grpSpPr>
            <a:xfrm>
              <a:off x="1955420" y="2397710"/>
              <a:ext cx="467896" cy="448471"/>
              <a:chOff x="3114549" y="2093421"/>
              <a:chExt cx="437900" cy="419720"/>
            </a:xfrm>
          </p:grpSpPr>
          <p:sp>
            <p:nvSpPr>
              <p:cNvPr id="618" name="Google Shape;618;p22"/>
              <p:cNvSpPr/>
              <p:nvPr/>
            </p:nvSpPr>
            <p:spPr>
              <a:xfrm>
                <a:off x="3114549" y="2093421"/>
                <a:ext cx="437900" cy="419720"/>
              </a:xfrm>
              <a:custGeom>
                <a:rect b="b" l="l" r="r" t="t"/>
                <a:pathLst>
                  <a:path extrusionOk="0" h="35057" w="40697">
                    <a:moveTo>
                      <a:pt x="15596" y="1315"/>
                    </a:moveTo>
                    <a:cubicBezTo>
                      <a:pt x="16056" y="1315"/>
                      <a:pt x="16529" y="1357"/>
                      <a:pt x="17013" y="1436"/>
                    </a:cubicBezTo>
                    <a:cubicBezTo>
                      <a:pt x="22517" y="2403"/>
                      <a:pt x="20415" y="8775"/>
                      <a:pt x="18981" y="12177"/>
                    </a:cubicBezTo>
                    <a:cubicBezTo>
                      <a:pt x="18147" y="14112"/>
                      <a:pt x="17713" y="16280"/>
                      <a:pt x="16946" y="18248"/>
                    </a:cubicBezTo>
                    <a:cubicBezTo>
                      <a:pt x="16346" y="19716"/>
                      <a:pt x="16146" y="21417"/>
                      <a:pt x="15512" y="22851"/>
                    </a:cubicBezTo>
                    <a:cubicBezTo>
                      <a:pt x="14411" y="22351"/>
                      <a:pt x="13711" y="21217"/>
                      <a:pt x="12877" y="20316"/>
                    </a:cubicBezTo>
                    <a:cubicBezTo>
                      <a:pt x="12243" y="18949"/>
                      <a:pt x="11275" y="17748"/>
                      <a:pt x="10575" y="16447"/>
                    </a:cubicBezTo>
                    <a:cubicBezTo>
                      <a:pt x="9407" y="14245"/>
                      <a:pt x="8574" y="12411"/>
                      <a:pt x="8574" y="9875"/>
                    </a:cubicBezTo>
                    <a:cubicBezTo>
                      <a:pt x="8540" y="7440"/>
                      <a:pt x="9474" y="4972"/>
                      <a:pt x="11175" y="3171"/>
                    </a:cubicBezTo>
                    <a:cubicBezTo>
                      <a:pt x="12430" y="1864"/>
                      <a:pt x="13930" y="1315"/>
                      <a:pt x="15596" y="1315"/>
                    </a:cubicBezTo>
                    <a:close/>
                    <a:moveTo>
                      <a:pt x="29088" y="18382"/>
                    </a:moveTo>
                    <a:cubicBezTo>
                      <a:pt x="30990" y="18382"/>
                      <a:pt x="32724" y="18715"/>
                      <a:pt x="34592" y="18949"/>
                    </a:cubicBezTo>
                    <a:cubicBezTo>
                      <a:pt x="34961" y="18990"/>
                      <a:pt x="35330" y="19004"/>
                      <a:pt x="35699" y="19004"/>
                    </a:cubicBezTo>
                    <a:cubicBezTo>
                      <a:pt x="36658" y="19004"/>
                      <a:pt x="37617" y="18904"/>
                      <a:pt x="38576" y="18904"/>
                    </a:cubicBezTo>
                    <a:cubicBezTo>
                      <a:pt x="38749" y="18904"/>
                      <a:pt x="38922" y="18908"/>
                      <a:pt x="39095" y="18915"/>
                    </a:cubicBezTo>
                    <a:cubicBezTo>
                      <a:pt x="38929" y="20049"/>
                      <a:pt x="37928" y="20950"/>
                      <a:pt x="37261" y="21884"/>
                    </a:cubicBezTo>
                    <a:cubicBezTo>
                      <a:pt x="36794" y="22551"/>
                      <a:pt x="36327" y="23218"/>
                      <a:pt x="35860" y="23886"/>
                    </a:cubicBezTo>
                    <a:cubicBezTo>
                      <a:pt x="35804" y="23883"/>
                      <a:pt x="35749" y="23882"/>
                      <a:pt x="35693" y="23882"/>
                    </a:cubicBezTo>
                    <a:cubicBezTo>
                      <a:pt x="34919" y="23882"/>
                      <a:pt x="34167" y="24086"/>
                      <a:pt x="33358" y="24086"/>
                    </a:cubicBezTo>
                    <a:cubicBezTo>
                      <a:pt x="31957" y="24086"/>
                      <a:pt x="30456" y="23886"/>
                      <a:pt x="29021" y="23752"/>
                    </a:cubicBezTo>
                    <a:cubicBezTo>
                      <a:pt x="28554" y="23719"/>
                      <a:pt x="27387" y="23585"/>
                      <a:pt x="26887" y="23352"/>
                    </a:cubicBezTo>
                    <a:cubicBezTo>
                      <a:pt x="25152" y="22585"/>
                      <a:pt x="25786" y="21984"/>
                      <a:pt x="26320" y="20883"/>
                    </a:cubicBezTo>
                    <a:cubicBezTo>
                      <a:pt x="26653" y="20149"/>
                      <a:pt x="27120" y="19349"/>
                      <a:pt x="27287" y="18548"/>
                    </a:cubicBezTo>
                    <a:cubicBezTo>
                      <a:pt x="27287" y="18515"/>
                      <a:pt x="27287" y="18482"/>
                      <a:pt x="27287" y="18448"/>
                    </a:cubicBezTo>
                    <a:cubicBezTo>
                      <a:pt x="27887" y="18415"/>
                      <a:pt x="28521" y="18382"/>
                      <a:pt x="29088" y="18382"/>
                    </a:cubicBezTo>
                    <a:close/>
                    <a:moveTo>
                      <a:pt x="18614" y="17714"/>
                    </a:moveTo>
                    <a:cubicBezTo>
                      <a:pt x="20249" y="18148"/>
                      <a:pt x="22117" y="18148"/>
                      <a:pt x="23784" y="18315"/>
                    </a:cubicBezTo>
                    <a:cubicBezTo>
                      <a:pt x="22450" y="19482"/>
                      <a:pt x="21950" y="20983"/>
                      <a:pt x="21449" y="22685"/>
                    </a:cubicBezTo>
                    <a:cubicBezTo>
                      <a:pt x="21216" y="23485"/>
                      <a:pt x="21183" y="24753"/>
                      <a:pt x="20716" y="25320"/>
                    </a:cubicBezTo>
                    <a:cubicBezTo>
                      <a:pt x="19853" y="26302"/>
                      <a:pt x="18167" y="26355"/>
                      <a:pt x="16914" y="26355"/>
                    </a:cubicBezTo>
                    <a:cubicBezTo>
                      <a:pt x="16762" y="26355"/>
                      <a:pt x="16616" y="26354"/>
                      <a:pt x="16479" y="26354"/>
                    </a:cubicBezTo>
                    <a:cubicBezTo>
                      <a:pt x="15679" y="26354"/>
                      <a:pt x="14945" y="26387"/>
                      <a:pt x="14211" y="26688"/>
                    </a:cubicBezTo>
                    <a:cubicBezTo>
                      <a:pt x="13344" y="27054"/>
                      <a:pt x="12810" y="28022"/>
                      <a:pt x="11909" y="28289"/>
                    </a:cubicBezTo>
                    <a:cubicBezTo>
                      <a:pt x="11819" y="28315"/>
                      <a:pt x="11720" y="28328"/>
                      <a:pt x="11613" y="28328"/>
                    </a:cubicBezTo>
                    <a:cubicBezTo>
                      <a:pt x="10382" y="28328"/>
                      <a:pt x="8166" y="26670"/>
                      <a:pt x="7306" y="26087"/>
                    </a:cubicBezTo>
                    <a:cubicBezTo>
                      <a:pt x="6772" y="25720"/>
                      <a:pt x="6305" y="25287"/>
                      <a:pt x="5671" y="25020"/>
                    </a:cubicBezTo>
                    <a:cubicBezTo>
                      <a:pt x="6439" y="23919"/>
                      <a:pt x="7239" y="22851"/>
                      <a:pt x="8006" y="21751"/>
                    </a:cubicBezTo>
                    <a:cubicBezTo>
                      <a:pt x="8707" y="20717"/>
                      <a:pt x="9708" y="19482"/>
                      <a:pt x="10108" y="18248"/>
                    </a:cubicBezTo>
                    <a:cubicBezTo>
                      <a:pt x="10608" y="18982"/>
                      <a:pt x="11142" y="19649"/>
                      <a:pt x="11676" y="20316"/>
                    </a:cubicBezTo>
                    <a:cubicBezTo>
                      <a:pt x="11676" y="20350"/>
                      <a:pt x="11676" y="20350"/>
                      <a:pt x="11709" y="20350"/>
                    </a:cubicBezTo>
                    <a:cubicBezTo>
                      <a:pt x="12843" y="22051"/>
                      <a:pt x="13711" y="23619"/>
                      <a:pt x="15712" y="24419"/>
                    </a:cubicBezTo>
                    <a:cubicBezTo>
                      <a:pt x="15770" y="24448"/>
                      <a:pt x="15835" y="24462"/>
                      <a:pt x="15902" y="24462"/>
                    </a:cubicBezTo>
                    <a:cubicBezTo>
                      <a:pt x="16141" y="24462"/>
                      <a:pt x="16408" y="24294"/>
                      <a:pt x="16513" y="24086"/>
                    </a:cubicBezTo>
                    <a:cubicBezTo>
                      <a:pt x="17046" y="23052"/>
                      <a:pt x="17246" y="21917"/>
                      <a:pt x="17580" y="20783"/>
                    </a:cubicBezTo>
                    <a:cubicBezTo>
                      <a:pt x="17880" y="19749"/>
                      <a:pt x="18314" y="18748"/>
                      <a:pt x="18614" y="17714"/>
                    </a:cubicBezTo>
                    <a:close/>
                    <a:moveTo>
                      <a:pt x="3236" y="29056"/>
                    </a:moveTo>
                    <a:cubicBezTo>
                      <a:pt x="4304" y="29890"/>
                      <a:pt x="5471" y="30457"/>
                      <a:pt x="6772" y="31057"/>
                    </a:cubicBezTo>
                    <a:cubicBezTo>
                      <a:pt x="7573" y="31424"/>
                      <a:pt x="8173" y="31691"/>
                      <a:pt x="8840" y="32358"/>
                    </a:cubicBezTo>
                    <a:cubicBezTo>
                      <a:pt x="8907" y="32458"/>
                      <a:pt x="8974" y="32525"/>
                      <a:pt x="9041" y="32592"/>
                    </a:cubicBezTo>
                    <a:cubicBezTo>
                      <a:pt x="8107" y="32525"/>
                      <a:pt x="7173" y="32458"/>
                      <a:pt x="6205" y="32358"/>
                    </a:cubicBezTo>
                    <a:cubicBezTo>
                      <a:pt x="5271" y="32258"/>
                      <a:pt x="4337" y="32292"/>
                      <a:pt x="3403" y="32125"/>
                    </a:cubicBezTo>
                    <a:cubicBezTo>
                      <a:pt x="3036" y="32025"/>
                      <a:pt x="2669" y="31925"/>
                      <a:pt x="2336" y="31825"/>
                    </a:cubicBezTo>
                    <a:cubicBezTo>
                      <a:pt x="1635" y="31758"/>
                      <a:pt x="1569" y="31491"/>
                      <a:pt x="2102" y="30991"/>
                    </a:cubicBezTo>
                    <a:cubicBezTo>
                      <a:pt x="2236" y="30390"/>
                      <a:pt x="2803" y="29656"/>
                      <a:pt x="3236" y="29056"/>
                    </a:cubicBezTo>
                    <a:close/>
                    <a:moveTo>
                      <a:pt x="24418" y="18415"/>
                    </a:moveTo>
                    <a:cubicBezTo>
                      <a:pt x="24868" y="18454"/>
                      <a:pt x="25328" y="18470"/>
                      <a:pt x="25787" y="18470"/>
                    </a:cubicBezTo>
                    <a:cubicBezTo>
                      <a:pt x="26112" y="18470"/>
                      <a:pt x="26435" y="18462"/>
                      <a:pt x="26753" y="18448"/>
                    </a:cubicBezTo>
                    <a:lnTo>
                      <a:pt x="26753" y="18448"/>
                    </a:lnTo>
                    <a:cubicBezTo>
                      <a:pt x="25352" y="19849"/>
                      <a:pt x="23484" y="22985"/>
                      <a:pt x="25919" y="24152"/>
                    </a:cubicBezTo>
                    <a:cubicBezTo>
                      <a:pt x="27420" y="24853"/>
                      <a:pt x="29255" y="24753"/>
                      <a:pt x="30856" y="24953"/>
                    </a:cubicBezTo>
                    <a:cubicBezTo>
                      <a:pt x="31778" y="25060"/>
                      <a:pt x="32685" y="25153"/>
                      <a:pt x="33579" y="25153"/>
                    </a:cubicBezTo>
                    <a:cubicBezTo>
                      <a:pt x="34077" y="25153"/>
                      <a:pt x="34570" y="25125"/>
                      <a:pt x="35059" y="25053"/>
                    </a:cubicBezTo>
                    <a:lnTo>
                      <a:pt x="35059" y="25053"/>
                    </a:lnTo>
                    <a:cubicBezTo>
                      <a:pt x="34892" y="25287"/>
                      <a:pt x="34726" y="25553"/>
                      <a:pt x="34559" y="25787"/>
                    </a:cubicBezTo>
                    <a:cubicBezTo>
                      <a:pt x="33458" y="25653"/>
                      <a:pt x="32357" y="25620"/>
                      <a:pt x="31256" y="25453"/>
                    </a:cubicBezTo>
                    <a:cubicBezTo>
                      <a:pt x="31086" y="25433"/>
                      <a:pt x="30920" y="25424"/>
                      <a:pt x="30758" y="25424"/>
                    </a:cubicBezTo>
                    <a:cubicBezTo>
                      <a:pt x="29917" y="25424"/>
                      <a:pt x="29162" y="25656"/>
                      <a:pt x="28269" y="25656"/>
                    </a:cubicBezTo>
                    <a:cubicBezTo>
                      <a:pt x="28220" y="25656"/>
                      <a:pt x="28171" y="25655"/>
                      <a:pt x="28121" y="25653"/>
                    </a:cubicBezTo>
                    <a:cubicBezTo>
                      <a:pt x="27158" y="25619"/>
                      <a:pt x="26132" y="25327"/>
                      <a:pt x="25214" y="25327"/>
                    </a:cubicBezTo>
                    <a:cubicBezTo>
                      <a:pt x="24352" y="25327"/>
                      <a:pt x="23584" y="25585"/>
                      <a:pt x="23051" y="26554"/>
                    </a:cubicBezTo>
                    <a:cubicBezTo>
                      <a:pt x="22117" y="28289"/>
                      <a:pt x="21950" y="29189"/>
                      <a:pt x="19581" y="29456"/>
                    </a:cubicBezTo>
                    <a:cubicBezTo>
                      <a:pt x="18180" y="29623"/>
                      <a:pt x="16980" y="30023"/>
                      <a:pt x="15679" y="30524"/>
                    </a:cubicBezTo>
                    <a:cubicBezTo>
                      <a:pt x="14178" y="31124"/>
                      <a:pt x="13277" y="31558"/>
                      <a:pt x="13143" y="32759"/>
                    </a:cubicBezTo>
                    <a:cubicBezTo>
                      <a:pt x="12243" y="32725"/>
                      <a:pt x="11309" y="32692"/>
                      <a:pt x="10408" y="32658"/>
                    </a:cubicBezTo>
                    <a:cubicBezTo>
                      <a:pt x="9975" y="31724"/>
                      <a:pt x="9074" y="30824"/>
                      <a:pt x="8207" y="30457"/>
                    </a:cubicBezTo>
                    <a:cubicBezTo>
                      <a:pt x="6672" y="29856"/>
                      <a:pt x="5104" y="29189"/>
                      <a:pt x="3603" y="28455"/>
                    </a:cubicBezTo>
                    <a:cubicBezTo>
                      <a:pt x="4004" y="27788"/>
                      <a:pt x="4404" y="27088"/>
                      <a:pt x="4804" y="26387"/>
                    </a:cubicBezTo>
                    <a:cubicBezTo>
                      <a:pt x="5004" y="26054"/>
                      <a:pt x="5204" y="25754"/>
                      <a:pt x="5405" y="25453"/>
                    </a:cubicBezTo>
                    <a:cubicBezTo>
                      <a:pt x="6339" y="26020"/>
                      <a:pt x="7106" y="27021"/>
                      <a:pt x="8040" y="27622"/>
                    </a:cubicBezTo>
                    <a:cubicBezTo>
                      <a:pt x="8974" y="28222"/>
                      <a:pt x="10041" y="29023"/>
                      <a:pt x="11142" y="29223"/>
                    </a:cubicBezTo>
                    <a:cubicBezTo>
                      <a:pt x="11341" y="29251"/>
                      <a:pt x="11526" y="29266"/>
                      <a:pt x="11703" y="29266"/>
                    </a:cubicBezTo>
                    <a:cubicBezTo>
                      <a:pt x="12148" y="29266"/>
                      <a:pt x="12537" y="29171"/>
                      <a:pt x="12943" y="28956"/>
                    </a:cubicBezTo>
                    <a:cubicBezTo>
                      <a:pt x="13377" y="28722"/>
                      <a:pt x="13811" y="27988"/>
                      <a:pt x="14211" y="27755"/>
                    </a:cubicBezTo>
                    <a:cubicBezTo>
                      <a:pt x="14846" y="27369"/>
                      <a:pt x="15512" y="27308"/>
                      <a:pt x="16198" y="27308"/>
                    </a:cubicBezTo>
                    <a:cubicBezTo>
                      <a:pt x="16521" y="27308"/>
                      <a:pt x="16849" y="27321"/>
                      <a:pt x="17180" y="27321"/>
                    </a:cubicBezTo>
                    <a:cubicBezTo>
                      <a:pt x="18514" y="27321"/>
                      <a:pt x="21283" y="27088"/>
                      <a:pt x="21916" y="25620"/>
                    </a:cubicBezTo>
                    <a:cubicBezTo>
                      <a:pt x="22283" y="24719"/>
                      <a:pt x="22183" y="23285"/>
                      <a:pt x="22383" y="22318"/>
                    </a:cubicBezTo>
                    <a:cubicBezTo>
                      <a:pt x="22717" y="20650"/>
                      <a:pt x="23484" y="19716"/>
                      <a:pt x="24418" y="18415"/>
                    </a:cubicBezTo>
                    <a:close/>
                    <a:moveTo>
                      <a:pt x="25762" y="26173"/>
                    </a:moveTo>
                    <a:cubicBezTo>
                      <a:pt x="26126" y="26173"/>
                      <a:pt x="26496" y="26212"/>
                      <a:pt x="26853" y="26254"/>
                    </a:cubicBezTo>
                    <a:cubicBezTo>
                      <a:pt x="27597" y="26313"/>
                      <a:pt x="28261" y="26426"/>
                      <a:pt x="28988" y="26426"/>
                    </a:cubicBezTo>
                    <a:cubicBezTo>
                      <a:pt x="29076" y="26426"/>
                      <a:pt x="29165" y="26424"/>
                      <a:pt x="29255" y="26421"/>
                    </a:cubicBezTo>
                    <a:cubicBezTo>
                      <a:pt x="29503" y="26405"/>
                      <a:pt x="29750" y="26398"/>
                      <a:pt x="29997" y="26398"/>
                    </a:cubicBezTo>
                    <a:cubicBezTo>
                      <a:pt x="31342" y="26398"/>
                      <a:pt x="32667" y="26598"/>
                      <a:pt x="33992" y="26654"/>
                    </a:cubicBezTo>
                    <a:cubicBezTo>
                      <a:pt x="33191" y="27922"/>
                      <a:pt x="32391" y="29189"/>
                      <a:pt x="31690" y="30490"/>
                    </a:cubicBezTo>
                    <a:cubicBezTo>
                      <a:pt x="31190" y="31424"/>
                      <a:pt x="30789" y="32892"/>
                      <a:pt x="29789" y="33292"/>
                    </a:cubicBezTo>
                    <a:cubicBezTo>
                      <a:pt x="29222" y="33526"/>
                      <a:pt x="28388" y="33626"/>
                      <a:pt x="27620" y="33626"/>
                    </a:cubicBezTo>
                    <a:cubicBezTo>
                      <a:pt x="27546" y="33403"/>
                      <a:pt x="27307" y="33218"/>
                      <a:pt x="27053" y="33218"/>
                    </a:cubicBezTo>
                    <a:cubicBezTo>
                      <a:pt x="26964" y="33218"/>
                      <a:pt x="26873" y="33240"/>
                      <a:pt x="26787" y="33292"/>
                    </a:cubicBezTo>
                    <a:cubicBezTo>
                      <a:pt x="26520" y="33426"/>
                      <a:pt x="26186" y="33492"/>
                      <a:pt x="25786" y="33526"/>
                    </a:cubicBezTo>
                    <a:cubicBezTo>
                      <a:pt x="25222" y="33452"/>
                      <a:pt x="24622" y="33343"/>
                      <a:pt x="24066" y="33343"/>
                    </a:cubicBezTo>
                    <a:cubicBezTo>
                      <a:pt x="23865" y="33343"/>
                      <a:pt x="23670" y="33357"/>
                      <a:pt x="23484" y="33392"/>
                    </a:cubicBezTo>
                    <a:cubicBezTo>
                      <a:pt x="22784" y="33292"/>
                      <a:pt x="22117" y="33159"/>
                      <a:pt x="21683" y="33092"/>
                    </a:cubicBezTo>
                    <a:cubicBezTo>
                      <a:pt x="20349" y="32859"/>
                      <a:pt x="19014" y="32759"/>
                      <a:pt x="17647" y="32759"/>
                    </a:cubicBezTo>
                    <a:lnTo>
                      <a:pt x="13944" y="32759"/>
                    </a:lnTo>
                    <a:cubicBezTo>
                      <a:pt x="15011" y="30857"/>
                      <a:pt x="18848" y="30690"/>
                      <a:pt x="20615" y="30457"/>
                    </a:cubicBezTo>
                    <a:cubicBezTo>
                      <a:pt x="22150" y="30257"/>
                      <a:pt x="22850" y="29223"/>
                      <a:pt x="23417" y="27855"/>
                    </a:cubicBezTo>
                    <a:cubicBezTo>
                      <a:pt x="23518" y="27622"/>
                      <a:pt x="23551" y="27288"/>
                      <a:pt x="23684" y="27088"/>
                    </a:cubicBezTo>
                    <a:cubicBezTo>
                      <a:pt x="24210" y="26356"/>
                      <a:pt x="24971" y="26173"/>
                      <a:pt x="25762" y="26173"/>
                    </a:cubicBezTo>
                    <a:close/>
                    <a:moveTo>
                      <a:pt x="15242" y="0"/>
                    </a:moveTo>
                    <a:cubicBezTo>
                      <a:pt x="13588" y="0"/>
                      <a:pt x="12293" y="434"/>
                      <a:pt x="10775" y="1703"/>
                    </a:cubicBezTo>
                    <a:cubicBezTo>
                      <a:pt x="9107" y="3071"/>
                      <a:pt x="7673" y="5506"/>
                      <a:pt x="7273" y="7607"/>
                    </a:cubicBezTo>
                    <a:cubicBezTo>
                      <a:pt x="6572" y="11310"/>
                      <a:pt x="7773" y="14612"/>
                      <a:pt x="9674" y="17581"/>
                    </a:cubicBezTo>
                    <a:cubicBezTo>
                      <a:pt x="9641" y="17581"/>
                      <a:pt x="9608" y="17614"/>
                      <a:pt x="9574" y="17648"/>
                    </a:cubicBezTo>
                    <a:cubicBezTo>
                      <a:pt x="6806" y="21083"/>
                      <a:pt x="4404" y="24786"/>
                      <a:pt x="2102" y="28556"/>
                    </a:cubicBezTo>
                    <a:cubicBezTo>
                      <a:pt x="1569" y="29423"/>
                      <a:pt x="1" y="31024"/>
                      <a:pt x="468" y="32191"/>
                    </a:cubicBezTo>
                    <a:cubicBezTo>
                      <a:pt x="835" y="33159"/>
                      <a:pt x="2936" y="33392"/>
                      <a:pt x="3770" y="33492"/>
                    </a:cubicBezTo>
                    <a:cubicBezTo>
                      <a:pt x="8407" y="34126"/>
                      <a:pt x="12977" y="34193"/>
                      <a:pt x="17647" y="34226"/>
                    </a:cubicBezTo>
                    <a:cubicBezTo>
                      <a:pt x="19248" y="34226"/>
                      <a:pt x="20782" y="34460"/>
                      <a:pt x="22350" y="34627"/>
                    </a:cubicBezTo>
                    <a:cubicBezTo>
                      <a:pt x="22422" y="34699"/>
                      <a:pt x="22494" y="34753"/>
                      <a:pt x="22591" y="34753"/>
                    </a:cubicBezTo>
                    <a:cubicBezTo>
                      <a:pt x="22629" y="34753"/>
                      <a:pt x="22670" y="34745"/>
                      <a:pt x="22717" y="34727"/>
                    </a:cubicBezTo>
                    <a:cubicBezTo>
                      <a:pt x="22784" y="34693"/>
                      <a:pt x="22850" y="34693"/>
                      <a:pt x="22884" y="34693"/>
                    </a:cubicBezTo>
                    <a:cubicBezTo>
                      <a:pt x="23284" y="34727"/>
                      <a:pt x="23684" y="34760"/>
                      <a:pt x="24085" y="34793"/>
                    </a:cubicBezTo>
                    <a:cubicBezTo>
                      <a:pt x="24452" y="34793"/>
                      <a:pt x="24852" y="34827"/>
                      <a:pt x="25219" y="34827"/>
                    </a:cubicBezTo>
                    <a:cubicBezTo>
                      <a:pt x="25519" y="34893"/>
                      <a:pt x="25819" y="34960"/>
                      <a:pt x="26119" y="34993"/>
                    </a:cubicBezTo>
                    <a:cubicBezTo>
                      <a:pt x="26465" y="35038"/>
                      <a:pt x="26797" y="35056"/>
                      <a:pt x="27121" y="35056"/>
                    </a:cubicBezTo>
                    <a:cubicBezTo>
                      <a:pt x="28017" y="35056"/>
                      <a:pt x="28858" y="34916"/>
                      <a:pt x="29789" y="34793"/>
                    </a:cubicBezTo>
                    <a:cubicBezTo>
                      <a:pt x="31857" y="34526"/>
                      <a:pt x="32224" y="32625"/>
                      <a:pt x="33124" y="30924"/>
                    </a:cubicBezTo>
                    <a:cubicBezTo>
                      <a:pt x="34259" y="28756"/>
                      <a:pt x="35693" y="26587"/>
                      <a:pt x="37094" y="24553"/>
                    </a:cubicBezTo>
                    <a:cubicBezTo>
                      <a:pt x="38361" y="22718"/>
                      <a:pt x="40696" y="20616"/>
                      <a:pt x="40530" y="18248"/>
                    </a:cubicBezTo>
                    <a:cubicBezTo>
                      <a:pt x="40496" y="17915"/>
                      <a:pt x="40330" y="17648"/>
                      <a:pt x="39996" y="17548"/>
                    </a:cubicBezTo>
                    <a:cubicBezTo>
                      <a:pt x="39492" y="17416"/>
                      <a:pt x="38981" y="17375"/>
                      <a:pt x="38466" y="17375"/>
                    </a:cubicBezTo>
                    <a:cubicBezTo>
                      <a:pt x="37584" y="17375"/>
                      <a:pt x="36692" y="17496"/>
                      <a:pt x="35806" y="17496"/>
                    </a:cubicBezTo>
                    <a:cubicBezTo>
                      <a:pt x="35635" y="17496"/>
                      <a:pt x="35463" y="17492"/>
                      <a:pt x="35293" y="17481"/>
                    </a:cubicBezTo>
                    <a:cubicBezTo>
                      <a:pt x="33356" y="17384"/>
                      <a:pt x="31575" y="16912"/>
                      <a:pt x="29648" y="16912"/>
                    </a:cubicBezTo>
                    <a:cubicBezTo>
                      <a:pt x="29584" y="16912"/>
                      <a:pt x="29519" y="16913"/>
                      <a:pt x="29455" y="16914"/>
                    </a:cubicBezTo>
                    <a:cubicBezTo>
                      <a:pt x="28436" y="16914"/>
                      <a:pt x="27397" y="16973"/>
                      <a:pt x="26366" y="16973"/>
                    </a:cubicBezTo>
                    <a:cubicBezTo>
                      <a:pt x="25506" y="16973"/>
                      <a:pt x="24652" y="16932"/>
                      <a:pt x="23818" y="16780"/>
                    </a:cubicBezTo>
                    <a:cubicBezTo>
                      <a:pt x="23129" y="16663"/>
                      <a:pt x="22394" y="16597"/>
                      <a:pt x="21652" y="16597"/>
                    </a:cubicBezTo>
                    <a:cubicBezTo>
                      <a:pt x="20705" y="16597"/>
                      <a:pt x="19745" y="16704"/>
                      <a:pt x="18848" y="16947"/>
                    </a:cubicBezTo>
                    <a:cubicBezTo>
                      <a:pt x="19581" y="14612"/>
                      <a:pt x="20682" y="12411"/>
                      <a:pt x="21349" y="10076"/>
                    </a:cubicBezTo>
                    <a:cubicBezTo>
                      <a:pt x="21950" y="7941"/>
                      <a:pt x="22450" y="5839"/>
                      <a:pt x="21616" y="3671"/>
                    </a:cubicBezTo>
                    <a:cubicBezTo>
                      <a:pt x="20849" y="1670"/>
                      <a:pt x="19148" y="402"/>
                      <a:pt x="17080" y="135"/>
                    </a:cubicBezTo>
                    <a:cubicBezTo>
                      <a:pt x="16410" y="50"/>
                      <a:pt x="15805" y="0"/>
                      <a:pt x="15242" y="0"/>
                    </a:cubicBezTo>
                    <a:close/>
                  </a:path>
                </a:pathLst>
              </a:custGeom>
              <a:solidFill>
                <a:srgbClr val="C4C7C5"/>
              </a:solidFill>
              <a:ln>
                <a:noFill/>
              </a:ln>
            </p:spPr>
            <p:txBody>
              <a:bodyPr anchorCtr="0" anchor="ctr" bIns="73575" lIns="73575" spcFirstLastPara="1" rIns="73575" wrap="square" tIns="73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6"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3231348" y="2122074"/>
                <a:ext cx="91251" cy="98700"/>
              </a:xfrm>
              <a:custGeom>
                <a:rect b="b" l="l" r="r" t="t"/>
                <a:pathLst>
                  <a:path extrusionOk="0" h="7672" w="7093">
                    <a:moveTo>
                      <a:pt x="3944" y="1390"/>
                    </a:moveTo>
                    <a:cubicBezTo>
                      <a:pt x="4247" y="1390"/>
                      <a:pt x="4534" y="1467"/>
                      <a:pt x="4791" y="1737"/>
                    </a:cubicBezTo>
                    <a:cubicBezTo>
                      <a:pt x="5759" y="2771"/>
                      <a:pt x="5759" y="5406"/>
                      <a:pt x="4458" y="6107"/>
                    </a:cubicBezTo>
                    <a:cubicBezTo>
                      <a:pt x="4145" y="6272"/>
                      <a:pt x="3841" y="6345"/>
                      <a:pt x="3552" y="6345"/>
                    </a:cubicBezTo>
                    <a:cubicBezTo>
                      <a:pt x="2208" y="6345"/>
                      <a:pt x="1200" y="4756"/>
                      <a:pt x="1255" y="3438"/>
                    </a:cubicBezTo>
                    <a:cubicBezTo>
                      <a:pt x="1289" y="2537"/>
                      <a:pt x="1756" y="1904"/>
                      <a:pt x="2423" y="1503"/>
                    </a:cubicBezTo>
                    <a:cubicBezTo>
                      <a:pt x="2512" y="1517"/>
                      <a:pt x="2601" y="1523"/>
                      <a:pt x="2691" y="1523"/>
                    </a:cubicBezTo>
                    <a:cubicBezTo>
                      <a:pt x="3116" y="1523"/>
                      <a:pt x="3544" y="1390"/>
                      <a:pt x="3944" y="1390"/>
                    </a:cubicBezTo>
                    <a:close/>
                    <a:moveTo>
                      <a:pt x="4132" y="0"/>
                    </a:moveTo>
                    <a:cubicBezTo>
                      <a:pt x="3742" y="0"/>
                      <a:pt x="3425" y="160"/>
                      <a:pt x="3123" y="369"/>
                    </a:cubicBezTo>
                    <a:cubicBezTo>
                      <a:pt x="1522" y="603"/>
                      <a:pt x="321" y="1570"/>
                      <a:pt x="188" y="3471"/>
                    </a:cubicBezTo>
                    <a:cubicBezTo>
                      <a:pt x="0" y="5410"/>
                      <a:pt x="1396" y="7672"/>
                      <a:pt x="3495" y="7672"/>
                    </a:cubicBezTo>
                    <a:cubicBezTo>
                      <a:pt x="3635" y="7672"/>
                      <a:pt x="3778" y="7662"/>
                      <a:pt x="3924" y="7641"/>
                    </a:cubicBezTo>
                    <a:cubicBezTo>
                      <a:pt x="6426" y="7274"/>
                      <a:pt x="7093" y="4906"/>
                      <a:pt x="6592" y="2737"/>
                    </a:cubicBezTo>
                    <a:cubicBezTo>
                      <a:pt x="6359" y="1670"/>
                      <a:pt x="5792" y="503"/>
                      <a:pt x="4691" y="102"/>
                    </a:cubicBezTo>
                    <a:cubicBezTo>
                      <a:pt x="4488" y="31"/>
                      <a:pt x="4303" y="0"/>
                      <a:pt x="4132" y="0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anchorCtr="0" anchor="ctr" bIns="73575" lIns="73575" spcFirstLastPara="1" rIns="73575" wrap="square" tIns="73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0" name="Google Shape;620;p22"/>
          <p:cNvSpPr txBox="1"/>
          <p:nvPr/>
        </p:nvSpPr>
        <p:spPr>
          <a:xfrm>
            <a:off x="215739" y="2157569"/>
            <a:ext cx="594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3950" lIns="103950" spcFirstLastPara="1" rIns="103950" wrap="square" tIns="103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HDB Fixed Costs are spread out by unit not floor area </a:t>
            </a:r>
            <a:b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→ </a:t>
            </a:r>
            <a:r>
              <a:rPr lang="en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Larger Flats experience an Economies of Scale effect</a:t>
            </a:r>
            <a:r>
              <a:rPr lang="en" sz="1457" u="sng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1" name="Google Shape;6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3"/>
          <p:cNvSpPr txBox="1"/>
          <p:nvPr>
            <p:ph type="title"/>
          </p:nvPr>
        </p:nvSpPr>
        <p:spPr>
          <a:xfrm>
            <a:off x="3510300" y="224965"/>
            <a:ext cx="21234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Affordability Crisis</a:t>
            </a:r>
            <a:endParaRPr sz="2000"/>
          </a:p>
        </p:txBody>
      </p:sp>
      <p:sp>
        <p:nvSpPr>
          <p:cNvPr id="627" name="Google Shape;627;p23"/>
          <p:cNvSpPr txBox="1"/>
          <p:nvPr/>
        </p:nvSpPr>
        <p:spPr>
          <a:xfrm>
            <a:off x="2242050" y="0"/>
            <a:ext cx="4659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How Locational Factors affect HDB Resale Prices 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28" name="Google Shape;628;p23" title="Screenshot 2568-12-08 at 1.46.1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33" y="847065"/>
            <a:ext cx="4874148" cy="2232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9" name="Google Shape;629;p23" title="Screenshot 2568-12-08 at 1.55.21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108" y="847075"/>
            <a:ext cx="3916149" cy="186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p23" title="Screenshot 2568-12-08 at 2.10.4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096" y="2856288"/>
            <a:ext cx="3916175" cy="2232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23"/>
          <p:cNvSpPr txBox="1"/>
          <p:nvPr/>
        </p:nvSpPr>
        <p:spPr>
          <a:xfrm>
            <a:off x="128325" y="3279800"/>
            <a:ext cx="8867100" cy="156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Findings:</a:t>
            </a:r>
            <a:endParaRPr b="1"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Overall </a:t>
            </a:r>
            <a:r>
              <a:rPr b="1" lang="en" sz="12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Median Prices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over time show an </a:t>
            </a:r>
            <a:r>
              <a:rPr lang="en" sz="1200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upward trend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from </a:t>
            </a:r>
            <a:r>
              <a:rPr lang="en" sz="1200">
                <a:solidFill>
                  <a:srgbClr val="3C78D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 onwards</a:t>
            </a:r>
            <a:endParaRPr sz="1200">
              <a:solidFill>
                <a:srgbClr val="3C78D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 Extra Condensed Medium"/>
              <a:buChar char="●"/>
            </a:pP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However, since 2020, </a:t>
            </a:r>
            <a:r>
              <a:rPr b="1" lang="en" sz="12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Price Inflation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has been showing </a:t>
            </a:r>
            <a:r>
              <a:rPr lang="en" sz="12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decreasing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trends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CAGR (Compound Annual Growth Rate) of Median Prices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are around 5%, meaning as of the 2020, the Inflation Rate is still </a:t>
            </a:r>
            <a:r>
              <a:rPr lang="en" sz="1200">
                <a:solidFill>
                  <a:srgbClr val="38761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increasing at a greater rate than</a:t>
            </a:r>
            <a:r>
              <a:rPr lang="en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the CAGR --&gt; Indicative of Housing becoming Less Affordable</a:t>
            </a:r>
            <a:endParaRPr sz="13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2" name="Google Shape;63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